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5" r:id="rId2"/>
    <p:sldId id="268" r:id="rId3"/>
    <p:sldId id="262" r:id="rId4"/>
    <p:sldId id="263" r:id="rId5"/>
    <p:sldId id="264"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43DC6-81D4-4472-A625-75CD48918475}" type="datetimeFigureOut">
              <a:rPr lang="en-IN" smtClean="0"/>
              <a:t>03-02-2026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A332E-3A50-41D9-809C-4DF5F9A3E2B0}" type="slidenum">
              <a:rPr lang="en-IN" smtClean="0"/>
              <a:t>‹#›</a:t>
            </a:fld>
            <a:endParaRPr lang="en-IN"/>
          </a:p>
        </p:txBody>
      </p:sp>
    </p:spTree>
    <p:extLst>
      <p:ext uri="{BB962C8B-B14F-4D97-AF65-F5344CB8AC3E}">
        <p14:creationId xmlns:p14="http://schemas.microsoft.com/office/powerpoint/2010/main" val="102412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6CA332E-3A50-41D9-809C-4DF5F9A3E2B0}" type="slidenum">
              <a:rPr lang="en-IN" smtClean="0"/>
              <a:t>2</a:t>
            </a:fld>
            <a:endParaRPr lang="en-IN"/>
          </a:p>
        </p:txBody>
      </p:sp>
    </p:spTree>
    <p:extLst>
      <p:ext uri="{BB962C8B-B14F-4D97-AF65-F5344CB8AC3E}">
        <p14:creationId xmlns:p14="http://schemas.microsoft.com/office/powerpoint/2010/main" val="364766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6CA332E-3A50-41D9-809C-4DF5F9A3E2B0}" type="slidenum">
              <a:rPr lang="en-IN" smtClean="0"/>
              <a:t>5</a:t>
            </a:fld>
            <a:endParaRPr lang="en-IN"/>
          </a:p>
        </p:txBody>
      </p:sp>
    </p:spTree>
    <p:extLst>
      <p:ext uri="{BB962C8B-B14F-4D97-AF65-F5344CB8AC3E}">
        <p14:creationId xmlns:p14="http://schemas.microsoft.com/office/powerpoint/2010/main" val="215816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2CA3A1E-1EF1-4F08-8793-A26A4B312555}" type="datetimeFigureOut">
              <a:rPr lang="en-IN" smtClean="0"/>
              <a:t>03-02-2026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77653A-67B1-4218-AAE9-225B38D6F218}" type="slidenum">
              <a:rPr lang="en-IN" smtClean="0"/>
              <a:t>‹#›</a:t>
            </a:fld>
            <a:endParaRPr lang="en-IN"/>
          </a:p>
        </p:txBody>
      </p:sp>
    </p:spTree>
    <p:extLst>
      <p:ext uri="{BB962C8B-B14F-4D97-AF65-F5344CB8AC3E}">
        <p14:creationId xmlns:p14="http://schemas.microsoft.com/office/powerpoint/2010/main" val="136665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2CA3A1E-1EF1-4F08-8793-A26A4B312555}" type="datetimeFigureOut">
              <a:rPr lang="en-IN" smtClean="0"/>
              <a:t>03-02-2026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77653A-67B1-4218-AAE9-225B38D6F218}" type="slidenum">
              <a:rPr lang="en-IN" smtClean="0"/>
              <a:t>‹#›</a:t>
            </a:fld>
            <a:endParaRPr lang="en-IN"/>
          </a:p>
        </p:txBody>
      </p:sp>
    </p:spTree>
    <p:extLst>
      <p:ext uri="{BB962C8B-B14F-4D97-AF65-F5344CB8AC3E}">
        <p14:creationId xmlns:p14="http://schemas.microsoft.com/office/powerpoint/2010/main" val="243701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2CA3A1E-1EF1-4F08-8793-A26A4B312555}" type="datetimeFigureOut">
              <a:rPr lang="en-IN" smtClean="0"/>
              <a:t>03-02-2026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77653A-67B1-4218-AAE9-225B38D6F218}" type="slidenum">
              <a:rPr lang="en-IN" smtClean="0"/>
              <a:t>‹#›</a:t>
            </a:fld>
            <a:endParaRPr lang="en-IN"/>
          </a:p>
        </p:txBody>
      </p:sp>
    </p:spTree>
    <p:extLst>
      <p:ext uri="{BB962C8B-B14F-4D97-AF65-F5344CB8AC3E}">
        <p14:creationId xmlns:p14="http://schemas.microsoft.com/office/powerpoint/2010/main" val="183152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2CA3A1E-1EF1-4F08-8793-A26A4B312555}" type="datetimeFigureOut">
              <a:rPr lang="en-IN" smtClean="0"/>
              <a:t>03-02-2026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77653A-67B1-4218-AAE9-225B38D6F218}" type="slidenum">
              <a:rPr lang="en-IN" smtClean="0"/>
              <a:t>‹#›</a:t>
            </a:fld>
            <a:endParaRPr lang="en-IN"/>
          </a:p>
        </p:txBody>
      </p:sp>
    </p:spTree>
    <p:extLst>
      <p:ext uri="{BB962C8B-B14F-4D97-AF65-F5344CB8AC3E}">
        <p14:creationId xmlns:p14="http://schemas.microsoft.com/office/powerpoint/2010/main" val="318166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CA3A1E-1EF1-4F08-8793-A26A4B312555}" type="datetimeFigureOut">
              <a:rPr lang="en-IN" smtClean="0"/>
              <a:t>03-02-2026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77653A-67B1-4218-AAE9-225B38D6F218}" type="slidenum">
              <a:rPr lang="en-IN" smtClean="0"/>
              <a:t>‹#›</a:t>
            </a:fld>
            <a:endParaRPr lang="en-IN"/>
          </a:p>
        </p:txBody>
      </p:sp>
    </p:spTree>
    <p:extLst>
      <p:ext uri="{BB962C8B-B14F-4D97-AF65-F5344CB8AC3E}">
        <p14:creationId xmlns:p14="http://schemas.microsoft.com/office/powerpoint/2010/main" val="203620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2CA3A1E-1EF1-4F08-8793-A26A4B312555}" type="datetimeFigureOut">
              <a:rPr lang="en-IN" smtClean="0"/>
              <a:t>03-02-2026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77653A-67B1-4218-AAE9-225B38D6F218}" type="slidenum">
              <a:rPr lang="en-IN" smtClean="0"/>
              <a:t>‹#›</a:t>
            </a:fld>
            <a:endParaRPr lang="en-IN"/>
          </a:p>
        </p:txBody>
      </p:sp>
    </p:spTree>
    <p:extLst>
      <p:ext uri="{BB962C8B-B14F-4D97-AF65-F5344CB8AC3E}">
        <p14:creationId xmlns:p14="http://schemas.microsoft.com/office/powerpoint/2010/main" val="253266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2CA3A1E-1EF1-4F08-8793-A26A4B312555}" type="datetimeFigureOut">
              <a:rPr lang="en-IN" smtClean="0"/>
              <a:t>03-02-2026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D77653A-67B1-4218-AAE9-225B38D6F218}" type="slidenum">
              <a:rPr lang="en-IN" smtClean="0"/>
              <a:t>‹#›</a:t>
            </a:fld>
            <a:endParaRPr lang="en-IN"/>
          </a:p>
        </p:txBody>
      </p:sp>
    </p:spTree>
    <p:extLst>
      <p:ext uri="{BB962C8B-B14F-4D97-AF65-F5344CB8AC3E}">
        <p14:creationId xmlns:p14="http://schemas.microsoft.com/office/powerpoint/2010/main" val="43574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2CA3A1E-1EF1-4F08-8793-A26A4B312555}" type="datetimeFigureOut">
              <a:rPr lang="en-IN" smtClean="0"/>
              <a:t>03-02-2026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D77653A-67B1-4218-AAE9-225B38D6F218}" type="slidenum">
              <a:rPr lang="en-IN" smtClean="0"/>
              <a:t>‹#›</a:t>
            </a:fld>
            <a:endParaRPr lang="en-IN"/>
          </a:p>
        </p:txBody>
      </p:sp>
    </p:spTree>
    <p:extLst>
      <p:ext uri="{BB962C8B-B14F-4D97-AF65-F5344CB8AC3E}">
        <p14:creationId xmlns:p14="http://schemas.microsoft.com/office/powerpoint/2010/main" val="164965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A3A1E-1EF1-4F08-8793-A26A4B312555}" type="datetimeFigureOut">
              <a:rPr lang="en-IN" smtClean="0"/>
              <a:t>03-02-2026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D77653A-67B1-4218-AAE9-225B38D6F218}" type="slidenum">
              <a:rPr lang="en-IN" smtClean="0"/>
              <a:t>‹#›</a:t>
            </a:fld>
            <a:endParaRPr lang="en-IN"/>
          </a:p>
        </p:txBody>
      </p:sp>
    </p:spTree>
    <p:extLst>
      <p:ext uri="{BB962C8B-B14F-4D97-AF65-F5344CB8AC3E}">
        <p14:creationId xmlns:p14="http://schemas.microsoft.com/office/powerpoint/2010/main" val="333743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A3A1E-1EF1-4F08-8793-A26A4B312555}" type="datetimeFigureOut">
              <a:rPr lang="en-IN" smtClean="0"/>
              <a:t>03-02-2026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77653A-67B1-4218-AAE9-225B38D6F218}" type="slidenum">
              <a:rPr lang="en-IN" smtClean="0"/>
              <a:t>‹#›</a:t>
            </a:fld>
            <a:endParaRPr lang="en-IN"/>
          </a:p>
        </p:txBody>
      </p:sp>
    </p:spTree>
    <p:extLst>
      <p:ext uri="{BB962C8B-B14F-4D97-AF65-F5344CB8AC3E}">
        <p14:creationId xmlns:p14="http://schemas.microsoft.com/office/powerpoint/2010/main" val="11719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A3A1E-1EF1-4F08-8793-A26A4B312555}" type="datetimeFigureOut">
              <a:rPr lang="en-IN" smtClean="0"/>
              <a:t>03-02-2026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77653A-67B1-4218-AAE9-225B38D6F218}" type="slidenum">
              <a:rPr lang="en-IN" smtClean="0"/>
              <a:t>‹#›</a:t>
            </a:fld>
            <a:endParaRPr lang="en-IN"/>
          </a:p>
        </p:txBody>
      </p:sp>
    </p:spTree>
    <p:extLst>
      <p:ext uri="{BB962C8B-B14F-4D97-AF65-F5344CB8AC3E}">
        <p14:creationId xmlns:p14="http://schemas.microsoft.com/office/powerpoint/2010/main" val="349854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A3A1E-1EF1-4F08-8793-A26A4B312555}" type="datetimeFigureOut">
              <a:rPr lang="en-IN" smtClean="0"/>
              <a:t>03-02-2026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7653A-67B1-4218-AAE9-225B38D6F218}" type="slidenum">
              <a:rPr lang="en-IN" smtClean="0"/>
              <a:t>‹#›</a:t>
            </a:fld>
            <a:endParaRPr lang="en-IN"/>
          </a:p>
        </p:txBody>
      </p:sp>
    </p:spTree>
    <p:extLst>
      <p:ext uri="{BB962C8B-B14F-4D97-AF65-F5344CB8AC3E}">
        <p14:creationId xmlns:p14="http://schemas.microsoft.com/office/powerpoint/2010/main" val="3317489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image" Target="../media/image11.tiff"/><Relationship Id="rId1" Type="http://schemas.openxmlformats.org/officeDocument/2006/relationships/slideLayout" Target="../slideLayouts/slideLayout7.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7.xml"/><Relationship Id="rId5" Type="http://schemas.openxmlformats.org/officeDocument/2006/relationships/image" Target="../media/image20.tiff"/><Relationship Id="rId4" Type="http://schemas.openxmlformats.org/officeDocument/2006/relationships/image" Target="../media/image19.tiff"/></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7.xml"/><Relationship Id="rId5" Type="http://schemas.openxmlformats.org/officeDocument/2006/relationships/image" Target="../media/image25.tiff"/><Relationship Id="rId4" Type="http://schemas.openxmlformats.org/officeDocument/2006/relationships/image" Target="../media/image2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82337" y="3413845"/>
            <a:ext cx="5547308" cy="3231654"/>
          </a:xfrm>
          <a:prstGeom prst="rect">
            <a:avLst/>
          </a:prstGeom>
          <a:noFill/>
        </p:spPr>
        <p:txBody>
          <a:bodyPr wrap="square" rtlCol="0">
            <a:spAutoFit/>
          </a:bodyPr>
          <a:lstStyle/>
          <a:p>
            <a:pPr algn="just"/>
            <a:r>
              <a:rPr lang="en-IN" sz="1600" b="1" dirty="0" smtClean="0">
                <a:latin typeface="Times New Roman" panose="02020603050405020304" pitchFamily="18" charset="0"/>
                <a:cs typeface="Times New Roman" panose="02020603050405020304" pitchFamily="18" charset="0"/>
              </a:rPr>
              <a:t>Supplementary Figure 1. </a:t>
            </a:r>
            <a:r>
              <a:rPr lang="en-IN" sz="1600" b="1" dirty="0">
                <a:latin typeface="Times New Roman" panose="02020603050405020304" pitchFamily="18" charset="0"/>
                <a:cs typeface="Times New Roman" panose="02020603050405020304" pitchFamily="18" charset="0"/>
              </a:rPr>
              <a:t>Detection and classification of cervical cells through artificial intelligence software. a-f. </a:t>
            </a:r>
            <a:r>
              <a:rPr lang="en-IN" sz="1600" dirty="0">
                <a:latin typeface="Times New Roman" panose="02020603050405020304" pitchFamily="18" charset="0"/>
                <a:cs typeface="Times New Roman" panose="02020603050405020304" pitchFamily="18" charset="0"/>
              </a:rPr>
              <a:t>These all are the microscopic images of cervical cells in different categories i.e. HSIL, NILM, SCC etc. The green boxes indicate normal cells whereas the red boxes indicate the abnormal one. </a:t>
            </a:r>
          </a:p>
          <a:p>
            <a:r>
              <a:rPr lang="en-IN" dirty="0"/>
              <a:t> </a:t>
            </a:r>
            <a:endParaRPr lang="en-IN" dirty="0" smtClean="0"/>
          </a:p>
          <a:p>
            <a:r>
              <a:rPr lang="en-US" sz="1400" b="1" dirty="0" smtClean="0">
                <a:latin typeface="Times New Roman" panose="02020603050405020304" pitchFamily="18" charset="0"/>
                <a:cs typeface="Times New Roman" panose="02020603050405020304" pitchFamily="18" charset="0"/>
              </a:rPr>
              <a:t>HSIL: High Grade Intraepithelial Lesion</a:t>
            </a:r>
          </a:p>
          <a:p>
            <a:endParaRPr lang="en-US" sz="1400" b="1" dirty="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NILM: Negative for Intraepithelial Lesion or Malignancy</a:t>
            </a:r>
          </a:p>
          <a:p>
            <a:endParaRPr lang="en-US" sz="1400" b="1" dirty="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SCC: Squamous Cell Carcinoma</a:t>
            </a:r>
            <a:endParaRPr lang="en-IN" sz="1400" b="1" dirty="0">
              <a:latin typeface="Times New Roman" panose="02020603050405020304" pitchFamily="18" charset="0"/>
              <a:cs typeface="Times New Roman" panose="02020603050405020304" pitchFamily="18" charset="0"/>
            </a:endParaRPr>
          </a:p>
          <a:p>
            <a:r>
              <a:rPr lang="en-IN" sz="1600" dirty="0"/>
              <a:t> </a:t>
            </a:r>
          </a:p>
          <a:p>
            <a:endParaRPr lang="en-IN" dirty="0"/>
          </a:p>
        </p:txBody>
      </p:sp>
      <p:sp>
        <p:nvSpPr>
          <p:cNvPr id="23" name="TextBox 22"/>
          <p:cNvSpPr txBox="1"/>
          <p:nvPr/>
        </p:nvSpPr>
        <p:spPr>
          <a:xfrm>
            <a:off x="399245" y="2395470"/>
            <a:ext cx="11281892"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a                                                              b                                                        c                                                    d                                            </a:t>
            </a:r>
            <a:endParaRPr lang="en-IN" sz="16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99245" y="5596115"/>
            <a:ext cx="5512158"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e                                                          f</a:t>
            </a:r>
            <a:endParaRPr lang="en-IN" sz="16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08" y="130123"/>
            <a:ext cx="2852928" cy="22677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194" y="129179"/>
            <a:ext cx="2852928" cy="226771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244" y="127758"/>
            <a:ext cx="2688336" cy="226771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0987" y="127758"/>
            <a:ext cx="2663952" cy="226771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352" y="2904275"/>
            <a:ext cx="2767584" cy="237134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1672" y="2904275"/>
            <a:ext cx="2852928" cy="2371344"/>
          </a:xfrm>
          <a:prstGeom prst="rect">
            <a:avLst/>
          </a:prstGeom>
        </p:spPr>
      </p:pic>
    </p:spTree>
    <p:extLst>
      <p:ext uri="{BB962C8B-B14F-4D97-AF65-F5344CB8AC3E}">
        <p14:creationId xmlns:p14="http://schemas.microsoft.com/office/powerpoint/2010/main" val="3838616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63660" y="4765182"/>
            <a:ext cx="7057623" cy="861774"/>
          </a:xfrm>
          <a:prstGeom prst="rect">
            <a:avLst/>
          </a:prstGeom>
          <a:noFill/>
        </p:spPr>
        <p:txBody>
          <a:bodyPr wrap="square" rtlCol="0">
            <a:spAutoFit/>
          </a:bodyPr>
          <a:lstStyle/>
          <a:p>
            <a:pPr algn="just"/>
            <a:r>
              <a:rPr lang="en-US" sz="1600" b="1" dirty="0" smtClean="0">
                <a:latin typeface="Times New Roman" panose="02020603050405020304" pitchFamily="18" charset="0"/>
                <a:cs typeface="Times New Roman" panose="02020603050405020304" pitchFamily="18" charset="0"/>
              </a:rPr>
              <a:t>Supplementary Figure 2: </a:t>
            </a:r>
            <a:r>
              <a:rPr lang="en-US" sz="1600" dirty="0" smtClean="0">
                <a:latin typeface="Times New Roman" panose="02020603050405020304" pitchFamily="18" charset="0"/>
                <a:cs typeface="Times New Roman" panose="02020603050405020304" pitchFamily="18" charset="0"/>
              </a:rPr>
              <a:t>a-d. Classification </a:t>
            </a:r>
            <a:r>
              <a:rPr lang="en-US" sz="1600" dirty="0">
                <a:latin typeface="Times New Roman" panose="02020603050405020304" pitchFamily="18" charset="0"/>
                <a:cs typeface="Times New Roman" panose="02020603050405020304" pitchFamily="18" charset="0"/>
              </a:rPr>
              <a:t>and morphological feature extraction of cervical cells.</a:t>
            </a:r>
            <a:endParaRPr lang="en-IN" sz="1600" dirty="0">
              <a:latin typeface="Times New Roman" panose="02020603050405020304" pitchFamily="18" charset="0"/>
              <a:cs typeface="Times New Roman" panose="02020603050405020304" pitchFamily="18" charset="0"/>
            </a:endParaRPr>
          </a:p>
          <a:p>
            <a:endParaRPr lang="en-IN"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13" y="936920"/>
            <a:ext cx="3255546" cy="171312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507" y="936920"/>
            <a:ext cx="3322608" cy="171312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413" y="3359834"/>
            <a:ext cx="3255546" cy="171312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7622" y="936920"/>
            <a:ext cx="3298222" cy="1713124"/>
          </a:xfrm>
          <a:prstGeom prst="rect">
            <a:avLst/>
          </a:prstGeom>
        </p:spPr>
      </p:pic>
      <p:sp>
        <p:nvSpPr>
          <p:cNvPr id="12" name="TextBox 11"/>
          <p:cNvSpPr txBox="1"/>
          <p:nvPr/>
        </p:nvSpPr>
        <p:spPr>
          <a:xfrm>
            <a:off x="1167687" y="2820273"/>
            <a:ext cx="9856629"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a                                                                          b                                                                      c</a:t>
            </a:r>
            <a:endParaRPr lang="en-IN" sz="16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006866" y="5243187"/>
            <a:ext cx="270640"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d</a:t>
            </a:r>
            <a:endParaRPr lang="en-IN"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027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336406" y="2975020"/>
            <a:ext cx="4906851" cy="1210614"/>
          </a:xfrm>
          <a:prstGeom prst="rect">
            <a:avLst/>
          </a:prstGeom>
          <a:noFill/>
        </p:spPr>
        <p:txBody>
          <a:bodyPr wrap="square" rtlCol="0">
            <a:spAutoFit/>
          </a:bodyPr>
          <a:lstStyle/>
          <a:p>
            <a:endParaRPr lang="en-IN" dirty="0"/>
          </a:p>
        </p:txBody>
      </p:sp>
      <p:sp>
        <p:nvSpPr>
          <p:cNvPr id="12" name="TextBox 11"/>
          <p:cNvSpPr txBox="1"/>
          <p:nvPr/>
        </p:nvSpPr>
        <p:spPr>
          <a:xfrm>
            <a:off x="1150530" y="5120269"/>
            <a:ext cx="10401820" cy="2092881"/>
          </a:xfrm>
          <a:prstGeom prst="rect">
            <a:avLst/>
          </a:prstGeom>
          <a:noFill/>
        </p:spPr>
        <p:txBody>
          <a:bodyPr wrap="square" rtlCol="0">
            <a:spAutoFit/>
          </a:bodyPr>
          <a:lstStyle/>
          <a:p>
            <a:pPr algn="just"/>
            <a:r>
              <a:rPr lang="en-US" sz="1600" b="1" dirty="0">
                <a:latin typeface="Times New Roman" panose="02020603050405020304" pitchFamily="18" charset="0"/>
                <a:cs typeface="Times New Roman" panose="02020603050405020304" pitchFamily="18" charset="0"/>
              </a:rPr>
              <a:t>Supplementary Figure </a:t>
            </a:r>
            <a:r>
              <a:rPr lang="en-IN" sz="1600" b="1" dirty="0" smtClean="0">
                <a:latin typeface="Times New Roman" panose="02020603050405020304" pitchFamily="18" charset="0"/>
                <a:cs typeface="Times New Roman" panose="02020603050405020304" pitchFamily="18" charset="0"/>
              </a:rPr>
              <a:t>3.</a:t>
            </a:r>
            <a:r>
              <a:rPr lang="en-IN" sz="1600" dirty="0" smtClean="0">
                <a:latin typeface="Times New Roman" panose="02020603050405020304" pitchFamily="18" charset="0"/>
                <a:cs typeface="Times New Roman" panose="02020603050405020304" pitchFamily="18" charset="0"/>
              </a:rPr>
              <a:t> </a:t>
            </a:r>
            <a:r>
              <a:rPr lang="en-IN" sz="1600" b="1" dirty="0">
                <a:latin typeface="Times New Roman" panose="02020603050405020304" pitchFamily="18" charset="0"/>
                <a:cs typeface="Times New Roman" panose="02020603050405020304" pitchFamily="18" charset="0"/>
              </a:rPr>
              <a:t>Set 2-Confusion matrix and statistical analysis of standardized in-house data. </a:t>
            </a:r>
            <a:r>
              <a:rPr lang="en-IN" sz="1600" dirty="0">
                <a:latin typeface="Times New Roman" panose="02020603050405020304" pitchFamily="18" charset="0"/>
                <a:cs typeface="Times New Roman" panose="02020603050405020304" pitchFamily="18" charset="0"/>
              </a:rPr>
              <a:t>a. Confusion matrix of </a:t>
            </a:r>
            <a:r>
              <a:rPr lang="en-IN" sz="1600" dirty="0" err="1">
                <a:latin typeface="Times New Roman" panose="02020603050405020304" pitchFamily="18" charset="0"/>
                <a:cs typeface="Times New Roman" panose="02020603050405020304" pitchFamily="18" charset="0"/>
              </a:rPr>
              <a:t>SipakMed</a:t>
            </a:r>
            <a:r>
              <a:rPr lang="en-IN" sz="1600" dirty="0">
                <a:latin typeface="Times New Roman" panose="02020603050405020304" pitchFamily="18" charset="0"/>
                <a:cs typeface="Times New Roman" panose="02020603050405020304" pitchFamily="18" charset="0"/>
              </a:rPr>
              <a:t> dataset where the accuracy percentage for cervical cell abnormality detection of our AI software is approx. 99%. B. Confusion matrix of </a:t>
            </a:r>
            <a:r>
              <a:rPr lang="en-IN" sz="1600" dirty="0" err="1">
                <a:latin typeface="Times New Roman" panose="02020603050405020304" pitchFamily="18" charset="0"/>
                <a:cs typeface="Times New Roman" panose="02020603050405020304" pitchFamily="18" charset="0"/>
              </a:rPr>
              <a:t>Herlev</a:t>
            </a:r>
            <a:r>
              <a:rPr lang="en-IN" sz="1600" dirty="0">
                <a:latin typeface="Times New Roman" panose="02020603050405020304" pitchFamily="18" charset="0"/>
                <a:cs typeface="Times New Roman" panose="02020603050405020304" pitchFamily="18" charset="0"/>
              </a:rPr>
              <a:t> dataset where the accuracy percentage for cervical cell abnormality detection of our AI software is approx. 89%. C. Confusion matrix of hospital in-house data where the accuracy percentage for cervical cell abnormality detection of our AI software is approx. 96% which is impressive. d, e and f. Generation of Receiver Operating Characteristics (ROC) curve for </a:t>
            </a:r>
            <a:r>
              <a:rPr lang="en-IN" sz="1600" dirty="0" err="1">
                <a:latin typeface="Times New Roman" panose="02020603050405020304" pitchFamily="18" charset="0"/>
                <a:cs typeface="Times New Roman" panose="02020603050405020304" pitchFamily="18" charset="0"/>
              </a:rPr>
              <a:t>SipakMed</a:t>
            </a:r>
            <a:r>
              <a:rPr lang="en-IN" sz="1600" dirty="0">
                <a:latin typeface="Times New Roman" panose="02020603050405020304" pitchFamily="18" charset="0"/>
                <a:cs typeface="Times New Roman" panose="02020603050405020304" pitchFamily="18" charset="0"/>
              </a:rPr>
              <a:t> and </a:t>
            </a:r>
            <a:r>
              <a:rPr lang="en-IN" sz="1600" dirty="0" err="1">
                <a:latin typeface="Times New Roman" panose="02020603050405020304" pitchFamily="18" charset="0"/>
                <a:cs typeface="Times New Roman" panose="02020603050405020304" pitchFamily="18" charset="0"/>
              </a:rPr>
              <a:t>Herlev</a:t>
            </a:r>
            <a:r>
              <a:rPr lang="en-IN" sz="1600" dirty="0">
                <a:latin typeface="Times New Roman" panose="02020603050405020304" pitchFamily="18" charset="0"/>
                <a:cs typeface="Times New Roman" panose="02020603050405020304" pitchFamily="18" charset="0"/>
              </a:rPr>
              <a:t> datasets and hospital in-house data for cervical cancer cell detection.</a:t>
            </a:r>
          </a:p>
          <a:p>
            <a:endParaRPr lang="en-IN" dirty="0"/>
          </a:p>
        </p:txBody>
      </p:sp>
      <p:sp>
        <p:nvSpPr>
          <p:cNvPr id="26" name="TextBox 25"/>
          <p:cNvSpPr txBox="1"/>
          <p:nvPr/>
        </p:nvSpPr>
        <p:spPr>
          <a:xfrm>
            <a:off x="695459" y="2436929"/>
            <a:ext cx="9852338"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a                                                  b                                                 c                                                        d </a:t>
            </a:r>
            <a:endParaRPr lang="en-IN" sz="16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150529" y="4755825"/>
            <a:ext cx="9852338"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e                                                            f</a:t>
            </a:r>
            <a:endParaRPr lang="en-IN" sz="16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46" y="331027"/>
            <a:ext cx="2347163" cy="20118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168" y="317612"/>
            <a:ext cx="2341067" cy="19996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751" y="281177"/>
            <a:ext cx="2341067" cy="19996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2003" y="284224"/>
            <a:ext cx="2426418" cy="199356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3247" y="2749112"/>
            <a:ext cx="2316681" cy="196731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4303" y="2749112"/>
            <a:ext cx="2432515" cy="1903839"/>
          </a:xfrm>
          <a:prstGeom prst="rect">
            <a:avLst/>
          </a:prstGeom>
        </p:spPr>
      </p:pic>
    </p:spTree>
    <p:extLst>
      <p:ext uri="{BB962C8B-B14F-4D97-AF65-F5344CB8AC3E}">
        <p14:creationId xmlns:p14="http://schemas.microsoft.com/office/powerpoint/2010/main" val="3152265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80301" y="5011341"/>
            <a:ext cx="7804597" cy="1846659"/>
          </a:xfrm>
          <a:prstGeom prst="rect">
            <a:avLst/>
          </a:prstGeom>
          <a:noFill/>
        </p:spPr>
        <p:txBody>
          <a:bodyPr wrap="square" rtlCol="0">
            <a:spAutoFit/>
          </a:bodyPr>
          <a:lstStyle/>
          <a:p>
            <a:pPr algn="just"/>
            <a:r>
              <a:rPr lang="en-US" sz="1600" b="1" dirty="0" smtClean="0">
                <a:latin typeface="Times New Roman" panose="02020603050405020304" pitchFamily="18" charset="0"/>
                <a:cs typeface="Times New Roman" panose="02020603050405020304" pitchFamily="18" charset="0"/>
              </a:rPr>
              <a:t>Supplementary </a:t>
            </a:r>
            <a:r>
              <a:rPr lang="en-US" sz="1600" b="1" dirty="0">
                <a:latin typeface="Times New Roman" panose="02020603050405020304" pitchFamily="18" charset="0"/>
                <a:cs typeface="Times New Roman" panose="02020603050405020304" pitchFamily="18" charset="0"/>
              </a:rPr>
              <a:t>Figure </a:t>
            </a:r>
            <a:r>
              <a:rPr lang="en-IN" sz="1600" b="1" dirty="0" smtClean="0">
                <a:latin typeface="Times New Roman" panose="02020603050405020304" pitchFamily="18" charset="0"/>
                <a:cs typeface="Times New Roman" panose="02020603050405020304" pitchFamily="18" charset="0"/>
              </a:rPr>
              <a:t>4a</a:t>
            </a:r>
            <a:r>
              <a:rPr lang="en-IN" sz="1600" b="1" dirty="0">
                <a:latin typeface="Times New Roman" panose="02020603050405020304" pitchFamily="18" charset="0"/>
                <a:cs typeface="Times New Roman" panose="02020603050405020304" pitchFamily="18" charset="0"/>
              </a:rPr>
              <a:t>.</a:t>
            </a:r>
            <a:r>
              <a:rPr lang="en-IN" sz="1600" dirty="0">
                <a:latin typeface="Times New Roman" panose="02020603050405020304" pitchFamily="18" charset="0"/>
                <a:cs typeface="Times New Roman" panose="02020603050405020304" pitchFamily="18" charset="0"/>
              </a:rPr>
              <a:t> </a:t>
            </a:r>
            <a:r>
              <a:rPr lang="en-IN" sz="1600" b="1" dirty="0">
                <a:latin typeface="Times New Roman" panose="02020603050405020304" pitchFamily="18" charset="0"/>
                <a:cs typeface="Times New Roman" panose="02020603050405020304" pitchFamily="18" charset="0"/>
              </a:rPr>
              <a:t>Biopsy results of cervical cell abnormalities. </a:t>
            </a:r>
            <a:r>
              <a:rPr lang="en-IN" sz="1600" dirty="0">
                <a:latin typeface="Times New Roman" panose="02020603050405020304" pitchFamily="18" charset="0"/>
                <a:cs typeface="Times New Roman" panose="02020603050405020304" pitchFamily="18" charset="0"/>
              </a:rPr>
              <a:t>a-d. Microscopic images of abnormal cervical cells from biopsy slides. Some of the positive Pap smear specimen results are compared with biopsy results of same specimens where the positive comparison have been seen. </a:t>
            </a:r>
            <a:endParaRPr lang="en-IN" sz="1600" dirty="0" smtClean="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r>
              <a:rPr lang="en-US" sz="1600" b="1" dirty="0" smtClean="0">
                <a:latin typeface="Times New Roman" panose="02020603050405020304" pitchFamily="18" charset="0"/>
                <a:cs typeface="Times New Roman" panose="02020603050405020304" pitchFamily="18" charset="0"/>
              </a:rPr>
              <a:t>Pap smear: </a:t>
            </a:r>
            <a:r>
              <a:rPr lang="en-US" sz="1600" b="1" dirty="0" err="1" smtClean="0">
                <a:latin typeface="Times New Roman" panose="02020603050405020304" pitchFamily="18" charset="0"/>
                <a:cs typeface="Times New Roman" panose="02020603050405020304" pitchFamily="18" charset="0"/>
              </a:rPr>
              <a:t>Papanicolaou</a:t>
            </a:r>
            <a:r>
              <a:rPr lang="en-US" sz="1600" b="1" dirty="0" smtClean="0">
                <a:latin typeface="Times New Roman" panose="02020603050405020304" pitchFamily="18" charset="0"/>
                <a:cs typeface="Times New Roman" panose="02020603050405020304" pitchFamily="18" charset="0"/>
              </a:rPr>
              <a:t> smear.</a:t>
            </a:r>
            <a:endParaRPr lang="en-IN" sz="1600" b="1" dirty="0">
              <a:latin typeface="Times New Roman" panose="02020603050405020304" pitchFamily="18" charset="0"/>
              <a:cs typeface="Times New Roman" panose="02020603050405020304" pitchFamily="18" charset="0"/>
            </a:endParaRPr>
          </a:p>
          <a:p>
            <a:endParaRPr lang="en-IN" dirty="0"/>
          </a:p>
        </p:txBody>
      </p:sp>
      <p:sp>
        <p:nvSpPr>
          <p:cNvPr id="17" name="TextBox 16"/>
          <p:cNvSpPr txBox="1"/>
          <p:nvPr/>
        </p:nvSpPr>
        <p:spPr>
          <a:xfrm>
            <a:off x="772732" y="2838686"/>
            <a:ext cx="9852338"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a                                                                       b                                                                       c                                                        </a:t>
            </a:r>
            <a:endParaRPr lang="en-IN" sz="16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637259" y="6037327"/>
            <a:ext cx="347730"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d </a:t>
            </a:r>
            <a:endParaRPr lang="en-IN" sz="16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42" y="189019"/>
            <a:ext cx="3102864" cy="24262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088" y="194714"/>
            <a:ext cx="3340359" cy="2426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1997" y="189019"/>
            <a:ext cx="3212592" cy="24262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742" y="3360800"/>
            <a:ext cx="3102864" cy="2523744"/>
          </a:xfrm>
          <a:prstGeom prst="rect">
            <a:avLst/>
          </a:prstGeom>
        </p:spPr>
      </p:pic>
    </p:spTree>
    <p:extLst>
      <p:ext uri="{BB962C8B-B14F-4D97-AF65-F5344CB8AC3E}">
        <p14:creationId xmlns:p14="http://schemas.microsoft.com/office/powerpoint/2010/main" val="3662432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31883" y="167425"/>
            <a:ext cx="7363201" cy="5576552"/>
          </a:xfrm>
          <a:prstGeom prst="rect">
            <a:avLst/>
          </a:prstGeom>
        </p:spPr>
      </p:pic>
      <p:sp>
        <p:nvSpPr>
          <p:cNvPr id="5" name="TextBox 4"/>
          <p:cNvSpPr txBox="1"/>
          <p:nvPr/>
        </p:nvSpPr>
        <p:spPr>
          <a:xfrm>
            <a:off x="2031883" y="5299696"/>
            <a:ext cx="8963695" cy="1323439"/>
          </a:xfrm>
          <a:prstGeom prst="rect">
            <a:avLst/>
          </a:prstGeom>
          <a:noFill/>
        </p:spPr>
        <p:txBody>
          <a:bodyPr wrap="square" rtlCol="0">
            <a:spAutoFit/>
          </a:bodyPr>
          <a:lstStyle/>
          <a:p>
            <a:pPr algn="just" fontAlgn="base"/>
            <a:r>
              <a:rPr lang="en-US" sz="1600" b="1" dirty="0" smtClean="0">
                <a:latin typeface="Times New Roman" panose="02020603050405020304" pitchFamily="18" charset="0"/>
                <a:cs typeface="Times New Roman" panose="02020603050405020304" pitchFamily="18" charset="0"/>
              </a:rPr>
              <a:t>Supplementary </a:t>
            </a:r>
            <a:r>
              <a:rPr lang="en-US" sz="1600" b="1" dirty="0">
                <a:latin typeface="Times New Roman" panose="02020603050405020304" pitchFamily="18" charset="0"/>
                <a:cs typeface="Times New Roman" panose="02020603050405020304" pitchFamily="18" charset="0"/>
              </a:rPr>
              <a:t>Figure </a:t>
            </a:r>
            <a:r>
              <a:rPr lang="en-IN" sz="1600" b="1" dirty="0" smtClean="0">
                <a:latin typeface="Times New Roman" panose="02020603050405020304" pitchFamily="18" charset="0"/>
                <a:cs typeface="Times New Roman" panose="02020603050405020304" pitchFamily="18" charset="0"/>
              </a:rPr>
              <a:t>4b</a:t>
            </a:r>
            <a:r>
              <a:rPr lang="en-IN" sz="1600" b="1" dirty="0">
                <a:latin typeface="Times New Roman" panose="02020603050405020304" pitchFamily="18" charset="0"/>
                <a:cs typeface="Times New Roman" panose="02020603050405020304" pitchFamily="18" charset="0"/>
              </a:rPr>
              <a:t>. Comparison of the accuracy of AI software with biopsy and Pap smear. </a:t>
            </a:r>
            <a:r>
              <a:rPr lang="en-IN" sz="1600" dirty="0">
                <a:latin typeface="Times New Roman" panose="02020603050405020304" pitchFamily="18" charset="0"/>
                <a:cs typeface="Times New Roman" panose="02020603050405020304" pitchFamily="18" charset="0"/>
              </a:rPr>
              <a:t>Statistical bar diagram is represented to describe the accuracy percentage of AI software with Pap smear and biopsy samples. Out of 292 hospital in-house suspected cervical cancer patient samples, 37 biopsy positive cervical cancer samples were selected to proceed the comparative study. The percentage of Pap smear was 91.89%, Biopsy was 100% and AI software was 89.18% respectively.</a:t>
            </a:r>
          </a:p>
        </p:txBody>
      </p:sp>
    </p:spTree>
    <p:extLst>
      <p:ext uri="{BB962C8B-B14F-4D97-AF65-F5344CB8AC3E}">
        <p14:creationId xmlns:p14="http://schemas.microsoft.com/office/powerpoint/2010/main" val="89270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88053" y="5192228"/>
            <a:ext cx="6086257" cy="584775"/>
          </a:xfrm>
          <a:prstGeom prst="rect">
            <a:avLst/>
          </a:prstGeom>
          <a:noFill/>
        </p:spPr>
        <p:txBody>
          <a:bodyPr wrap="square" rtlCol="0">
            <a:spAutoFit/>
          </a:bodyPr>
          <a:lstStyle/>
          <a:p>
            <a:pPr algn="just"/>
            <a:r>
              <a:rPr lang="en-US" sz="1600" b="1" dirty="0">
                <a:latin typeface="Times New Roman" panose="02020603050405020304" pitchFamily="18" charset="0"/>
                <a:cs typeface="Times New Roman" panose="02020603050405020304" pitchFamily="18" charset="0"/>
              </a:rPr>
              <a:t>Supplementary Figure </a:t>
            </a:r>
            <a:r>
              <a:rPr lang="en-US" sz="1600" b="1" dirty="0" smtClean="0">
                <a:latin typeface="Times New Roman" panose="02020603050405020304" pitchFamily="18" charset="0"/>
                <a:cs typeface="Times New Roman" panose="02020603050405020304" pitchFamily="18" charset="0"/>
              </a:rPr>
              <a:t>5</a:t>
            </a:r>
            <a:r>
              <a:rPr lang="en-US" sz="1600" b="1"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Confusion metrics of all test sets (NILM, HSIL, LSIL etc.)</a:t>
            </a:r>
            <a:endParaRPr lang="en-IN" sz="16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322233" y="3141304"/>
            <a:ext cx="9856629"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a                                                                          b                                                                      c</a:t>
            </a:r>
            <a:endParaRPr lang="en-IN" sz="16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614411" y="6366491"/>
            <a:ext cx="270640"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d</a:t>
            </a:r>
            <a:endParaRPr lang="en-IN" sz="16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27" y="367610"/>
            <a:ext cx="3726520" cy="258621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712" y="39918"/>
            <a:ext cx="3731122" cy="31013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499" y="306528"/>
            <a:ext cx="3302589" cy="276924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894" y="3423631"/>
            <a:ext cx="3371818" cy="3011896"/>
          </a:xfrm>
          <a:prstGeom prst="rect">
            <a:avLst/>
          </a:prstGeom>
        </p:spPr>
      </p:pic>
    </p:spTree>
    <p:extLst>
      <p:ext uri="{BB962C8B-B14F-4D97-AF65-F5344CB8AC3E}">
        <p14:creationId xmlns:p14="http://schemas.microsoft.com/office/powerpoint/2010/main" val="3344197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379</Words>
  <Application>Microsoft Office PowerPoint</Application>
  <PresentationFormat>Widescreen</PresentationFormat>
  <Paragraphs>27</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AQB</dc:creator>
  <cp:lastModifiedBy>Nona-Parsa-Parinaz</cp:lastModifiedBy>
  <cp:revision>54</cp:revision>
  <dcterms:created xsi:type="dcterms:W3CDTF">2025-09-22T07:36:31Z</dcterms:created>
  <dcterms:modified xsi:type="dcterms:W3CDTF">2026-02-04T06:51:33Z</dcterms:modified>
</cp:coreProperties>
</file>