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1" r:id="rId2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5415" autoAdjust="0"/>
    <p:restoredTop sz="99809" autoAdjust="0"/>
  </p:normalViewPr>
  <p:slideViewPr>
    <p:cSldViewPr>
      <p:cViewPr varScale="1">
        <p:scale>
          <a:sx n="86" d="100"/>
          <a:sy n="86" d="100"/>
        </p:scale>
        <p:origin x="821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F822-077F-45D0-B50B-3DEF45A47538}" type="datetimeFigureOut">
              <a:rPr lang="fa-IR" smtClean="0"/>
              <a:t>20/03/1444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D082-2AE5-4788-B729-E5FEBC18491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3880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F822-077F-45D0-B50B-3DEF45A47538}" type="datetimeFigureOut">
              <a:rPr lang="fa-IR" smtClean="0"/>
              <a:t>20/03/1444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D082-2AE5-4788-B729-E5FEBC18491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41955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F822-077F-45D0-B50B-3DEF45A47538}" type="datetimeFigureOut">
              <a:rPr lang="fa-IR" smtClean="0"/>
              <a:t>20/03/1444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D082-2AE5-4788-B729-E5FEBC18491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1540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F822-077F-45D0-B50B-3DEF45A47538}" type="datetimeFigureOut">
              <a:rPr lang="fa-IR" smtClean="0"/>
              <a:t>20/03/1444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D082-2AE5-4788-B729-E5FEBC18491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49443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F822-077F-45D0-B50B-3DEF45A47538}" type="datetimeFigureOut">
              <a:rPr lang="fa-IR" smtClean="0"/>
              <a:t>20/03/1444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D082-2AE5-4788-B729-E5FEBC18491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71815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F822-077F-45D0-B50B-3DEF45A47538}" type="datetimeFigureOut">
              <a:rPr lang="fa-IR" smtClean="0"/>
              <a:t>20/03/1444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D082-2AE5-4788-B729-E5FEBC18491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8560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F822-077F-45D0-B50B-3DEF45A47538}" type="datetimeFigureOut">
              <a:rPr lang="fa-IR" smtClean="0"/>
              <a:t>20/03/1444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D082-2AE5-4788-B729-E5FEBC18491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64489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F822-077F-45D0-B50B-3DEF45A47538}" type="datetimeFigureOut">
              <a:rPr lang="fa-IR" smtClean="0"/>
              <a:t>20/03/1444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D082-2AE5-4788-B729-E5FEBC18491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3684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F822-077F-45D0-B50B-3DEF45A47538}" type="datetimeFigureOut">
              <a:rPr lang="fa-IR" smtClean="0"/>
              <a:t>20/03/1444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D082-2AE5-4788-B729-E5FEBC18491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28277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F822-077F-45D0-B50B-3DEF45A47538}" type="datetimeFigureOut">
              <a:rPr lang="fa-IR" smtClean="0"/>
              <a:t>20/03/1444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D082-2AE5-4788-B729-E5FEBC18491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36993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F822-077F-45D0-B50B-3DEF45A47538}" type="datetimeFigureOut">
              <a:rPr lang="fa-IR" smtClean="0"/>
              <a:t>20/03/1444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D082-2AE5-4788-B729-E5FEBC18491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60230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4F822-077F-45D0-B50B-3DEF45A47538}" type="datetimeFigureOut">
              <a:rPr lang="fa-IR" smtClean="0"/>
              <a:t>20/03/1444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CD082-2AE5-4788-B729-E5FEBC18491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9790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548680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Table S1: Correlation of </a:t>
            </a:r>
            <a:r>
              <a:rPr lang="en-US" dirty="0" err="1"/>
              <a:t>ketolytic</a:t>
            </a:r>
            <a:r>
              <a:rPr lang="en-US" dirty="0"/>
              <a:t> enzymes, ND2, ND3 and 16srRNA gene expression levels with OSCC grade and </a:t>
            </a:r>
            <a:r>
              <a:rPr lang="en-US" dirty="0" err="1"/>
              <a:t>tumour</a:t>
            </a:r>
            <a:r>
              <a:rPr lang="en-US" dirty="0"/>
              <a:t> site.</a:t>
            </a:r>
            <a:r>
              <a:rPr lang="fr-FR" dirty="0"/>
              <a:t>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751031"/>
              </p:ext>
            </p:extLst>
          </p:nvPr>
        </p:nvGraphicFramePr>
        <p:xfrm>
          <a:off x="2267744" y="1412776"/>
          <a:ext cx="4544061" cy="3263392"/>
        </p:xfrm>
        <a:graphic>
          <a:graphicData uri="http://schemas.openxmlformats.org/drawingml/2006/table">
            <a:tbl>
              <a:tblPr firstRow="1" firstCol="1" bandRow="1"/>
              <a:tblGrid>
                <a:gridCol w="128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8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8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27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9700"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Grade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Site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015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Correlation coefficient (r)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P-Value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Correlation coefficient (r)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P-Value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ACAT1 mRNA expression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Pearson's corr. coef.=-0.159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0.683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Pearson's corr. coef.=-0.075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0.798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BDH1 mRNA expression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Spearman's corr. coef.=-0.347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0.36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Spearman's corr. coef.=-1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0.733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BDH2 mRNA expression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Spearman's corr. coef.=</a:t>
                      </a:r>
                      <a:r>
                        <a:rPr lang="en-US" sz="800" b="1">
                          <a:effectLst/>
                          <a:latin typeface="Calibri"/>
                          <a:ea typeface="Calibri"/>
                          <a:cs typeface="Calibri"/>
                        </a:rPr>
                        <a:t>-0.824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/>
                          <a:ea typeface="Calibri"/>
                          <a:cs typeface="Calibri"/>
                        </a:rPr>
                        <a:t>0.003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Spearman's corr. </a:t>
                      </a: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coef.=-0.38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0.18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l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OXCT1 mRNA expression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Pearson's corr. coef.=</a:t>
                      </a:r>
                      <a:r>
                        <a:rPr lang="en-US" sz="800" b="1">
                          <a:effectLst/>
                          <a:latin typeface="Calibri"/>
                          <a:ea typeface="Calibri"/>
                          <a:cs typeface="Calibri"/>
                        </a:rPr>
                        <a:t>-</a:t>
                      </a: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0.229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0.525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Pearson's corr. coef.=0.16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0.569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385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ND2 mRNA expression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Pearson's corr. coef.=</a:t>
                      </a:r>
                      <a:r>
                        <a:rPr lang="en-US" sz="800" b="1">
                          <a:effectLst/>
                          <a:latin typeface="Calibri"/>
                          <a:ea typeface="Calibri"/>
                          <a:cs typeface="Calibri"/>
                        </a:rPr>
                        <a:t>-</a:t>
                      </a: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0.259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0.469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Pearson's corr. coef.=0.077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0.786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260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ND3 mRNA expression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Pearson's corr. coef.=0.193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0.309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Pearson's corr. coef.=0.136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0.659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16srRNA mRNA expression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Spearman's corr. </a:t>
                      </a:r>
                      <a:r>
                        <a:rPr lang="en-US" sz="800" dirty="0" err="1">
                          <a:effectLst/>
                          <a:latin typeface="Calibri"/>
                          <a:ea typeface="Calibri"/>
                          <a:cs typeface="Calibri"/>
                        </a:rPr>
                        <a:t>coef</a:t>
                      </a: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.=-0.13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/>
                          <a:ea typeface="Calibri"/>
                          <a:cs typeface="Calibri"/>
                        </a:rPr>
                        <a:t>0.721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Spearman's corr. </a:t>
                      </a:r>
                      <a:r>
                        <a:rPr lang="en-US" sz="800" dirty="0" err="1">
                          <a:effectLst/>
                          <a:latin typeface="Calibri"/>
                          <a:ea typeface="Calibri"/>
                          <a:cs typeface="Calibri"/>
                        </a:rPr>
                        <a:t>coef</a:t>
                      </a: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.=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0.19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0.497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91680" y="4869160"/>
            <a:ext cx="561662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/>
              <a:t>Bold values represent significant correlations as evaluated by Pearson’s and Spearman’s correlation analysis.</a:t>
            </a:r>
            <a:endParaRPr lang="fr-FR" sz="1200" dirty="0"/>
          </a:p>
          <a:p>
            <a:pPr algn="ctr" rtl="0"/>
            <a:endParaRPr lang="fa-IR" sz="1200" dirty="0"/>
          </a:p>
        </p:txBody>
      </p:sp>
    </p:spTree>
    <p:extLst>
      <p:ext uri="{BB962C8B-B14F-4D97-AF65-F5344CB8AC3E}">
        <p14:creationId xmlns:p14="http://schemas.microsoft.com/office/powerpoint/2010/main" val="787619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195</Words>
  <Application>Microsoft Office PowerPoint</Application>
  <PresentationFormat>On-screen Show (4:3)</PresentationFormat>
  <Paragraphs>68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Afsaneh Goudarzi</dc:creator>
  <cp:lastModifiedBy>LENOVO</cp:lastModifiedBy>
  <cp:revision>45</cp:revision>
  <dcterms:created xsi:type="dcterms:W3CDTF">2022-09-20T05:46:28Z</dcterms:created>
  <dcterms:modified xsi:type="dcterms:W3CDTF">2022-10-15T10:03:28Z</dcterms:modified>
</cp:coreProperties>
</file>