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38" autoAdjust="0"/>
  </p:normalViewPr>
  <p:slideViewPr>
    <p:cSldViewPr>
      <p:cViewPr varScale="1">
        <p:scale>
          <a:sx n="76" d="100"/>
          <a:sy n="76" d="100"/>
        </p:scale>
        <p:origin x="32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F4BA-9F8A-41E4-83A5-26156BCEBD7C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7809-486E-462E-8732-7434F726FB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F4BA-9F8A-41E4-83A5-26156BCEBD7C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7809-486E-462E-8732-7434F726FB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F4BA-9F8A-41E4-83A5-26156BCEBD7C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7809-486E-462E-8732-7434F726FB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F4BA-9F8A-41E4-83A5-26156BCEBD7C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7809-486E-462E-8732-7434F726FB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F4BA-9F8A-41E4-83A5-26156BCEBD7C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7809-486E-462E-8732-7434F726FB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F4BA-9F8A-41E4-83A5-26156BCEBD7C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7809-486E-462E-8732-7434F726FB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F4BA-9F8A-41E4-83A5-26156BCEBD7C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7809-486E-462E-8732-7434F726FB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F4BA-9F8A-41E4-83A5-26156BCEBD7C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7809-486E-462E-8732-7434F726FB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F4BA-9F8A-41E4-83A5-26156BCEBD7C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7809-486E-462E-8732-7434F726FB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F4BA-9F8A-41E4-83A5-26156BCEBD7C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7809-486E-462E-8732-7434F726FB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F4BA-9F8A-41E4-83A5-26156BCEBD7C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7809-486E-462E-8732-7434F726FB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0F4BA-9F8A-41E4-83A5-26156BCEBD7C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77809-486E-462E-8732-7434F726FB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685800" y="381000"/>
            <a:ext cx="5962650" cy="2247900"/>
          </a:xfrm>
          <a:prstGeom prst="rect">
            <a:avLst/>
          </a:prstGeom>
          <a:solidFill>
            <a:srgbClr val="FFFFFF"/>
          </a:solidFill>
          <a:ln w="44450" cmpd="dbl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1506" name="Picture 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533400"/>
            <a:ext cx="2619375" cy="2095500"/>
          </a:xfrm>
          <a:prstGeom prst="rect">
            <a:avLst/>
          </a:prstGeom>
          <a:noFill/>
        </p:spPr>
      </p:pic>
      <p:pic>
        <p:nvPicPr>
          <p:cNvPr id="21505" name="Picture 3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457200"/>
            <a:ext cx="2676525" cy="2085975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(a)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2552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(b)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3184267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Supplementary Fig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. 6. Line graph comparisons between NTCP and LKB model’s effective volume for (a) parotid-right and (b) parotid-left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"/>
            <a:ext cx="2647950" cy="1800225"/>
          </a:xfrm>
          <a:prstGeom prst="rect">
            <a:avLst/>
          </a:prstGeom>
          <a:noFill/>
        </p:spPr>
      </p:pic>
      <p:pic>
        <p:nvPicPr>
          <p:cNvPr id="22531" name="Picture 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533400"/>
            <a:ext cx="2647950" cy="1809750"/>
          </a:xfrm>
          <a:prstGeom prst="rect">
            <a:avLst/>
          </a:prstGeom>
          <a:noFill/>
        </p:spPr>
      </p:pic>
      <p:pic>
        <p:nvPicPr>
          <p:cNvPr id="22530" name="Picture 3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743200"/>
            <a:ext cx="2638425" cy="1819275"/>
          </a:xfrm>
          <a:prstGeom prst="rect">
            <a:avLst/>
          </a:prstGeom>
          <a:noFill/>
        </p:spPr>
      </p:pic>
      <p:pic>
        <p:nvPicPr>
          <p:cNvPr id="22529" name="Picture 4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43200" y="2819400"/>
            <a:ext cx="2705100" cy="1809750"/>
          </a:xfrm>
          <a:prstGeom prst="rect">
            <a:avLst/>
          </a:prstGeom>
          <a:noFill/>
        </p:spPr>
      </p:pic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2231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2667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(b)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5886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457200" y="4707180"/>
            <a:ext cx="914400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(c)                                                                       (d)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1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Supplementary Fig</a:t>
            </a: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7. Box-whisker plot of the brainstem (OAR) in 2-arc, 3-arc, 7F-IMRT, and 9F-IMRT treatment planning for (a) Max dose (b) NTCP (c) EUD and (d) NTID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"/>
            <a:ext cx="2428875" cy="1600200"/>
          </a:xfrm>
          <a:prstGeom prst="rect">
            <a:avLst/>
          </a:prstGeom>
          <a:noFill/>
        </p:spPr>
      </p:pic>
      <p:pic>
        <p:nvPicPr>
          <p:cNvPr id="23555" name="Picture 4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533400"/>
            <a:ext cx="2600325" cy="1600200"/>
          </a:xfrm>
          <a:prstGeom prst="rect">
            <a:avLst/>
          </a:prstGeom>
          <a:noFill/>
        </p:spPr>
      </p:pic>
      <p:pic>
        <p:nvPicPr>
          <p:cNvPr id="23554" name="Picture 4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514600"/>
            <a:ext cx="2428875" cy="1676400"/>
          </a:xfrm>
          <a:prstGeom prst="rect">
            <a:avLst/>
          </a:prstGeom>
          <a:noFill/>
        </p:spPr>
      </p:pic>
      <p:pic>
        <p:nvPicPr>
          <p:cNvPr id="23553" name="Picture 4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14600" y="2590800"/>
            <a:ext cx="2514600" cy="1600200"/>
          </a:xfrm>
          <a:prstGeom prst="rect">
            <a:avLst/>
          </a:prstGeom>
          <a:noFill/>
        </p:spPr>
      </p:pic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2057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(a)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733800" y="2362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(b)  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419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(c)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2514600" y="426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(d) 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4792906"/>
            <a:ext cx="914400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1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Supplementary Fig</a:t>
            </a: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8 Box-whisker plot of the spinal cord (OAR) in 2-arc, 3-arc, 7F-IMRT, and 9F-IMRT treatment planning for (a) Max dose (b) NTCP (c) EUD and (d) NTID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57200" y="-228600"/>
            <a:ext cx="12630150" cy="10820399"/>
          </a:xfrm>
          <a:prstGeom prst="rect">
            <a:avLst/>
          </a:prstGeom>
          <a:solidFill>
            <a:srgbClr val="FFFFFF"/>
          </a:solidFill>
          <a:ln w="44450" cmpd="dbl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4581" name="Picture 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"/>
            <a:ext cx="2705100" cy="1857375"/>
          </a:xfrm>
          <a:prstGeom prst="rect">
            <a:avLst/>
          </a:prstGeom>
          <a:noFill/>
        </p:spPr>
      </p:pic>
      <p:pic>
        <p:nvPicPr>
          <p:cNvPr id="24580" name="Picture 4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533400"/>
            <a:ext cx="2619375" cy="1819275"/>
          </a:xfrm>
          <a:prstGeom prst="rect">
            <a:avLst/>
          </a:prstGeom>
          <a:noFill/>
        </p:spPr>
      </p:pic>
      <p:pic>
        <p:nvPicPr>
          <p:cNvPr id="24579" name="Picture 4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438400"/>
            <a:ext cx="2705100" cy="1809750"/>
          </a:xfrm>
          <a:prstGeom prst="rect">
            <a:avLst/>
          </a:prstGeom>
          <a:noFill/>
        </p:spPr>
      </p:pic>
      <p:pic>
        <p:nvPicPr>
          <p:cNvPr id="24578" name="Picture 4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95600" y="2514600"/>
            <a:ext cx="2638425" cy="1809750"/>
          </a:xfrm>
          <a:prstGeom prst="rect">
            <a:avLst/>
          </a:prstGeom>
          <a:noFill/>
        </p:spPr>
      </p:pic>
      <p:pic>
        <p:nvPicPr>
          <p:cNvPr id="24577" name="Picture 4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419600"/>
            <a:ext cx="5353050" cy="2838450"/>
          </a:xfrm>
          <a:prstGeom prst="rect">
            <a:avLst/>
          </a:prstGeom>
          <a:noFill/>
        </p:spPr>
      </p:pic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2314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0" y="4133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0" y="5943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7753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0" y="7543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Supplementary Fig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9. Box-whisker plot of parotid right (OAR) in 2-arc, 3-arc, 7F-IMRT, and 9F-IMRT treatment planning for (a) max dose, (b) NTCP, (c) EUD and (d) NTID, and (e) effective volume.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-28575" y="0"/>
            <a:ext cx="12372975" cy="12725400"/>
          </a:xfrm>
          <a:prstGeom prst="rect">
            <a:avLst/>
          </a:prstGeom>
          <a:solidFill>
            <a:srgbClr val="FFFFFF"/>
          </a:solidFill>
          <a:ln w="44450" cmpd="dbl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605" name="Picture 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"/>
            <a:ext cx="2809875" cy="2247900"/>
          </a:xfrm>
          <a:prstGeom prst="rect">
            <a:avLst/>
          </a:prstGeom>
          <a:noFill/>
        </p:spPr>
      </p:pic>
      <p:pic>
        <p:nvPicPr>
          <p:cNvPr id="25604" name="Picture 5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533400"/>
            <a:ext cx="2800350" cy="2238375"/>
          </a:xfrm>
          <a:prstGeom prst="rect">
            <a:avLst/>
          </a:prstGeom>
          <a:noFill/>
        </p:spPr>
      </p:pic>
      <p:pic>
        <p:nvPicPr>
          <p:cNvPr id="25603" name="Picture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895600"/>
            <a:ext cx="2809875" cy="2238375"/>
          </a:xfrm>
          <a:prstGeom prst="rect">
            <a:avLst/>
          </a:prstGeom>
          <a:noFill/>
        </p:spPr>
      </p:pic>
      <p:pic>
        <p:nvPicPr>
          <p:cNvPr id="25602" name="Picture 5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3048000"/>
            <a:ext cx="2733675" cy="2181225"/>
          </a:xfrm>
          <a:prstGeom prst="rect">
            <a:avLst/>
          </a:prstGeom>
          <a:noFill/>
        </p:spPr>
      </p:pic>
      <p:pic>
        <p:nvPicPr>
          <p:cNvPr id="25601" name="Picture 5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353050"/>
            <a:ext cx="5524500" cy="3009900"/>
          </a:xfrm>
          <a:prstGeom prst="rect">
            <a:avLst/>
          </a:prstGeom>
          <a:noFill/>
        </p:spPr>
      </p:pic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2705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494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7181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0" y="9363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85344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Supplementary Fig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10. Box-whisker plot of parotid left (OAR) in 2-arc, 3-arc, 7F-IMRT, and 9F-IMRT treatment planning for (a) max dose, (b) NTCP, (c) EUD and (d) NTID, and (e) effective volume.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"/>
            <a:ext cx="2647950" cy="2400300"/>
          </a:xfrm>
          <a:prstGeom prst="rect">
            <a:avLst/>
          </a:prstGeom>
          <a:noFill/>
        </p:spPr>
      </p:pic>
      <p:pic>
        <p:nvPicPr>
          <p:cNvPr id="26625" name="Picture 5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533400"/>
            <a:ext cx="2952750" cy="2400300"/>
          </a:xfrm>
          <a:prstGeom prst="rect">
            <a:avLst/>
          </a:prstGeom>
          <a:noFill/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34290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Supplementary Fig 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11 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(a) Box-whisker plot of monitor units (MU) in 2-arc, 3-arc, 7F-IMRT, and 9F-IMRT treatment methods (b) Line graph of monitor units compared with PTV volumes in all planning methods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"/>
            <a:ext cx="2333625" cy="1609725"/>
          </a:xfrm>
          <a:prstGeom prst="rect">
            <a:avLst/>
          </a:prstGeom>
          <a:noFill/>
        </p:spPr>
      </p:pic>
      <p:pic>
        <p:nvPicPr>
          <p:cNvPr id="27651" name="Picture 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457200"/>
            <a:ext cx="2333625" cy="1676400"/>
          </a:xfrm>
          <a:prstGeom prst="rect">
            <a:avLst/>
          </a:prstGeom>
          <a:noFill/>
        </p:spPr>
      </p:pic>
      <p:pic>
        <p:nvPicPr>
          <p:cNvPr id="27650" name="Picture 5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286000"/>
            <a:ext cx="2305050" cy="1571625"/>
          </a:xfrm>
          <a:prstGeom prst="rect">
            <a:avLst/>
          </a:prstGeom>
          <a:noFill/>
        </p:spPr>
      </p:pic>
      <p:pic>
        <p:nvPicPr>
          <p:cNvPr id="27649" name="Picture 6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38400" y="2209800"/>
            <a:ext cx="2295525" cy="1571625"/>
          </a:xfrm>
          <a:prstGeom prst="rect">
            <a:avLst/>
          </a:prstGeom>
          <a:noFill/>
        </p:spPr>
      </p:pic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1905000"/>
            <a:ext cx="2895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(a)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200400" y="1981200"/>
            <a:ext cx="5791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(b )      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3743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(c) 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2514600" y="3733800"/>
            <a:ext cx="662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(d)         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43434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Supplementary Fig 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12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. 3D bar chart for (a) homogeneity, (b) conformity, (c) EUD, and (d) TCP of the target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 volumes from all four planning methods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"/>
            <a:ext cx="2533650" cy="2019300"/>
          </a:xfrm>
          <a:prstGeom prst="rect">
            <a:avLst/>
          </a:prstGeom>
          <a:noFill/>
        </p:spPr>
      </p:pic>
      <p:pic>
        <p:nvPicPr>
          <p:cNvPr id="28675" name="Picture 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533400"/>
            <a:ext cx="2495550" cy="1990725"/>
          </a:xfrm>
          <a:prstGeom prst="rect">
            <a:avLst/>
          </a:prstGeom>
          <a:noFill/>
        </p:spPr>
      </p:pic>
      <p:pic>
        <p:nvPicPr>
          <p:cNvPr id="28674" name="Picture 6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971800"/>
            <a:ext cx="2533650" cy="2038350"/>
          </a:xfrm>
          <a:prstGeom prst="rect">
            <a:avLst/>
          </a:prstGeom>
          <a:noFill/>
        </p:spPr>
      </p:pic>
      <p:pic>
        <p:nvPicPr>
          <p:cNvPr id="28673" name="Picture 6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0" y="3048000"/>
            <a:ext cx="2486025" cy="1952625"/>
          </a:xfrm>
          <a:prstGeom prst="rect">
            <a:avLst/>
          </a:prstGeom>
          <a:noFill/>
        </p:spPr>
      </p:pic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(a)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3505200" y="2438400"/>
            <a:ext cx="4953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(b)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0" y="510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(c)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3429000" y="510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(d)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0" y="55626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1200">
                <a:latin typeface="Arial" pitchFamily="34" charset="0"/>
                <a:ea typeface="Calibri" pitchFamily="34" charset="0"/>
                <a:cs typeface="Times New Roman" pitchFamily="18" charset="0"/>
              </a:rPr>
              <a:t>Supplementary Fig</a:t>
            </a: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13. 3D bar chart of NTCP for organs at risk (a) brainstem, (b) spinal cord (c) right-parotid, and (d) left-parotid from all four planning methods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399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PHYSICIST ROOM</dc:creator>
  <cp:lastModifiedBy>Nona-Parsa-Parinaz</cp:lastModifiedBy>
  <cp:revision>14</cp:revision>
  <dcterms:created xsi:type="dcterms:W3CDTF">2023-09-09T10:26:13Z</dcterms:created>
  <dcterms:modified xsi:type="dcterms:W3CDTF">2024-05-23T15:14:42Z</dcterms:modified>
</cp:coreProperties>
</file>