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265" r:id="rId4"/>
    <p:sldId id="261" r:id="rId5"/>
    <p:sldId id="278" r:id="rId6"/>
    <p:sldId id="277" r:id="rId7"/>
    <p:sldId id="276" r:id="rId8"/>
    <p:sldId id="275" r:id="rId9"/>
    <p:sldId id="274" r:id="rId10"/>
    <p:sldId id="273" r:id="rId11"/>
    <p:sldId id="272" r:id="rId12"/>
    <p:sldId id="260" r:id="rId13"/>
    <p:sldId id="258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D1EB-1F3C-5815-0F83-080D2E02F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E8AE37-1DC1-D503-0738-016304605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7771A-6E90-CB69-741D-DA6818DA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CEB3C-F1E6-D530-6635-ACF51462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130E5-BE4F-BFB9-8629-524A9C2B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D203F-B5EA-158C-9724-397FD80D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D01A0-3298-5204-3FE7-F9E90A2F1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0EB64-7970-2565-5750-41220984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307A8-8723-95AB-1DC5-BA906BF98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B1754-FA0B-61BF-5838-7CD073EA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3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931AB1-F1EC-A66F-3A28-723910B39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0DC5D-7B26-677D-8D3D-B826350A5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62140-5CD4-8BBE-0335-B786FF13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A7642-16B3-F608-674D-171C2914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1846E-2DAF-32F2-9B56-58DDB619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02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5B945-3A8C-4023-3E2B-66ECEC71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0DC98-E0D9-FA2A-8AC7-F919DE1D9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A9809-578B-2DAF-B4D9-050E376F8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9768E-A2C5-4620-CC9A-1D4D4E72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D26E-4103-C187-E8DE-0E4911601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1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3D417-CEA1-28CA-753E-52C20E132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2E333-4BBE-2BD8-17C6-375DDBBFB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7411F-D9DC-C77F-633D-FB3C174C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2569E-9AD7-E2E5-F2EA-AA3A7215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54CA0-88A8-2F48-5A83-89333B4E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7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672E-1240-2D65-249C-761EB80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F6A6D-64E3-E71A-85AE-82D66115E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741C4-5A77-84AE-33F9-5C1FDBB85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8D980-7B1D-5B3C-DB46-B09DBBD54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3BB5BF-33CA-972C-71F7-5B87D946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53331-C067-3153-373B-E80678E13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2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7C8C-A934-04AF-A8B4-FE78A21F7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DD7D2-9305-845E-622E-6E21BD9F5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A5F4C-96DC-861A-2350-AA2AEC3F4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FFA22-A678-617F-B678-B132CB6F0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42A42-D644-A844-7159-9CD509653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18E71-5A29-5215-8880-F45CEC8F1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7DB29B-71DF-8028-AEEF-4C5F0010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B0353-E5FE-D884-7143-7915297A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5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96B33-0B5A-66CE-6739-385E7678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E3E556-72C6-C823-E61E-35EC9662A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225F0C-F7D3-7F5A-FE90-D6EB1BAE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E340D-FA89-54EB-F6A5-685B0D3BD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A645E-0470-BB11-533B-55DC2A12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938F11-6F14-45A6-ED42-C6F32AC5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B1015-B1AB-AAC2-B079-735011FD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7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44D7-5807-913C-EB3C-CBCFBB589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EF3E5-A103-8CBF-D705-10CCCD3CF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5AA11-8E95-BD03-69E8-70CFF536F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ECAFD-7BC8-21DF-EA29-7434F3A3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E3E0D-377D-49C0-7C8E-76E385528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EB5B4-0B43-5580-44AC-873A96B74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9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B047-0F5E-B11D-F7ED-791A202BA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9600CE-EDD6-6880-0F75-4728EF949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68B9D-1C2C-F78B-1439-15FBB5DB8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1707-7803-B407-4D85-EA4157D8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1792C-9FCB-86CE-8621-127046C0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C60A6-F61D-5188-02E2-731E7AE1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9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4A3CF1-0CC7-D040-8ABA-4AD712F8C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512B3-0FAE-A527-A0B7-A17C23B97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11831-7743-195A-6607-659468ED3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8CBD6-CEC7-48DD-A593-2B5069D4E3D8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64F32-72DB-1515-F993-304745FA6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41780-C887-A7EB-E8C0-E1F68A3F9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9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23CA6-BAEC-4EA3-F491-40F92D64F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C2E37-9F3B-1ABC-D4F0-612499A42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744196"/>
            <a:ext cx="8379542" cy="6967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(1):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 dose-response curve for the estimate of IC50 regarding the Ciprofloxacin-esomeprazole combination on the Hela cell line at 24 and 72 hrs. incubation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76F08B-1584-4E4A-1BF8-EDD5CB89F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24" y="256987"/>
            <a:ext cx="11123548" cy="537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17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D732A-4284-845B-974C-630C03B7D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AAB23-99BE-660C-C24B-11ADA107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422" y="4877093"/>
            <a:ext cx="10075564" cy="1366052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(10):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 combination index plot (left); log dose reduction index plot (right) for the mixture at 72 hrs.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esz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esomeprazole,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cip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ciprofloxacin, CI: combination index, DRI: dose reduction index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4DF1A-C301-C100-1E5A-4DBFCF2B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55" y="233705"/>
            <a:ext cx="11497518" cy="430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29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2A001-C735-BC65-2F98-72A177671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F9D20-094B-C307-B97F-BDC6C454C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208169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11): 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binding site of ciprofloxacin with Hsp70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5FF500-0FD1-2A29-2166-86E553CB3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62" y="383782"/>
            <a:ext cx="11489431" cy="464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77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87C32-D573-F143-1772-2ED2E674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70692-B501-6476-1400-8024A03E9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460416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binding site of esomeprazole with Hsp70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947A43-FB43-F2BB-036E-3C635EC98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02" y="244509"/>
            <a:ext cx="11591400" cy="494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8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44235-AB21-1B90-8259-218D5616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363" y="5330246"/>
            <a:ext cx="8527026" cy="682010"/>
          </a:xfrm>
        </p:spPr>
        <p:txBody>
          <a:bodyPr/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 Hsp60 binding site with 2-Phenylethynesulfonamide.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43C3AF-20D2-4350-0406-78FE4D883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43" y="263562"/>
            <a:ext cx="11640253" cy="489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08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7E03-BE34-FD49-DE2D-4C1989341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5" y="723665"/>
            <a:ext cx="5216989" cy="2508266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histopathological view of HeLa cancer cells. A - Cancer cells were treated with 1000 µg/ml of ciprofloxacin for 72 hours. B - Cancer cells were treated with 1000 µg/ml of esomeprazole for 72 hours. C- The cancer cells were exposed to 1000 µg/ml of a ciprofloxacin and esomeprazole combination for 72 hours. D- The cervical cancer cells remained untreated and served as the control group.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D91D6C-71AD-139B-8DAA-DE195C0D1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692" y="133170"/>
            <a:ext cx="6051773" cy="659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25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F627E-1087-F3AF-79FB-EA6277B4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17F1B-512E-A6A7-A516-AF504298C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744196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(2): Ciprofloxacin-esomeprazole combination impacts HFF cell line viability at 24 and 72 hours.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46E0D9-BC8A-F5DD-6682-01B2BE9AB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60" y="248770"/>
            <a:ext cx="11000680" cy="531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6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01B1C-AE8F-6435-B3A5-6A0D80070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2997A-F94B-FF00-92A0-A9D7AC113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744196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 dose-response curve for the estimate of IC50 regarding the esomeprazole of ciprofloxacin on the Hela cell line at 24 and 72 hrs. incubation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AE503-CA19-467C-B849-B9075C2F6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04" y="209690"/>
            <a:ext cx="11350906" cy="544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7126-1496-3266-6246-81F3AA335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8DAA4-D7C9-CE5C-0441-343DD89AA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744196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of the 24-hour growth inhibition of the ciprofloxacin-esomeprazole combination between HeLa and HFF cell lines.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2E7C35-B05E-5159-B2DD-935E6DAD8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83" y="233432"/>
            <a:ext cx="11421727" cy="510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37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7EF31-B32E-C55D-7AAC-3BB12927C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5EAD8-08BE-F721-4415-4829F5CFD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993298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of the 72-hour growth inhibition of the ciprofloxacin-esomeprazole combination between HeLa and HFF cell lines.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C4CB01-1406-A51D-8D3A-F5C7E6976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67" y="167943"/>
            <a:ext cx="11183866" cy="57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2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6371E-3889-CB56-1F27-E9A217BF3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1994-F016-8D10-DD6A-D5B11379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744196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(6): 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24-hour growth inhibition comparison of ciprofloxacin, esomeprazole, and a combination.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674B7-2F8B-32D3-70DD-F8B2D37BD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66" y="417045"/>
            <a:ext cx="10909800" cy="540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98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24CF1-73A8-4FD2-2BD4-E50F82D06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C6A8E-72F6-ADC5-E973-1D2F769CF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845233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(7): 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comparison of growth inhibition over 72 hours for ciprofloxacin, esomeprazole, and their combination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AEA75F-4702-4E70-F5B4-466D7DC66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31" y="191280"/>
            <a:ext cx="11201728" cy="56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7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23A9C-1925-A834-067E-8151E07B1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CEF1-2421-01B2-27CC-FCEF29661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740" y="714996"/>
            <a:ext cx="4415743" cy="5655317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(8):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selective toxicity index of ciprofloxacin-esomeprazole mixtures across two incubation periods.  (An SI greater than 1.0 signifies a drug's enhanced efficacy against tumor cells compared to its toxicity towards normal cells.).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590235-FBE3-797A-B409-8E7F2F901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8487" y="290204"/>
            <a:ext cx="6910244" cy="565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51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6FDF0-A459-D98B-963B-E34A4ECD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4861F-5C9F-50C1-78A2-F0CD86574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03" y="4719438"/>
            <a:ext cx="10012503" cy="1523707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(9):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 combination index plot (left); log dose reduction index plot (right) for the mixture at 24 hrs.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esz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esomeprazole,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cip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ciprofloxacin, CI: combination index, DRI: dose reduction index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DF4B29-4F3D-730F-5539-3B4AF0C56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29" y="220892"/>
            <a:ext cx="11529597" cy="420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96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400</Words>
  <Application>Microsoft Office PowerPoint</Application>
  <PresentationFormat>Widescreen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Supplementary Figure (1): Log dose-response curve for the estimate of IC50 regarding the Ciprofloxacin-esomeprazole combination on the Hela cell line at 24 and 72 hrs. incubation</vt:lpstr>
      <vt:lpstr>Supplementary Figure (2): Ciprofloxacin-esomeprazole combination impacts HFF cell line viability at 24 and 72 hours.</vt:lpstr>
      <vt:lpstr>Supplementary Figure (3): Log dose-response curve for the estimate of IC50 regarding the esomeprazole of ciprofloxacin on the Hela cell line at 24 and 72 hrs. incubation</vt:lpstr>
      <vt:lpstr>Supplementary Figure (4): Comparison of the 24-hour growth inhibition of the ciprofloxacin-esomeprazole combination between HeLa and HFF cell lines.</vt:lpstr>
      <vt:lpstr>Supplementary Figure (5): Comparison of the 72-hour growth inhibition of the ciprofloxacin-esomeprazole combination between HeLa and HFF cell lines.</vt:lpstr>
      <vt:lpstr>Supplementary Figure (6):  A 24-hour growth inhibition comparison of ciprofloxacin, esomeprazole, and a combination.</vt:lpstr>
      <vt:lpstr>Supplementary Figure (7):  A comparison of growth inhibition over 72 hours for ciprofloxacin, esomeprazole, and their combination</vt:lpstr>
      <vt:lpstr>Supplementary Figure (8): The selective toxicity index of ciprofloxacin-esomeprazole mixtures across two incubation periods.  (An SI greater than 1.0 signifies a drug's enhanced efficacy against tumor cells compared to its toxicity towards normal cells.).</vt:lpstr>
      <vt:lpstr>Supplementary Figure (9): log combination index plot (left); log dose reduction index plot (right) for the mixture at 24 hrs. esz; esomeprazole, cip; ciprofloxacin, CI: combination index, DRI: dose reduction index </vt:lpstr>
      <vt:lpstr>Supplementary Figure (10): log combination index plot (left); log dose reduction index plot (right) for the mixture at 72 hrs. esz; esomeprazole, cip; ciprofloxacin, CI: combination index, DRI: dose reduction index</vt:lpstr>
      <vt:lpstr>Supplementary Figure (11):  binding site of ciprofloxacin with Hsp70</vt:lpstr>
      <vt:lpstr>Supplementary Figure (12): binding site of esomeprazole with Hsp70</vt:lpstr>
      <vt:lpstr>Supplementary Figure (13): human Hsp60 binding site with 2-Phenylethynesulfonamide.</vt:lpstr>
      <vt:lpstr>Supplementary Figure (14): The histopathological view of HeLa cancer cells. A - Cancer cells were treated with 1000 µg/ml of ciprofloxacin for 72 hours. B - Cancer cells were treated with 1000 µg/ml of esomeprazole for 72 hours. C- The cancer cells were exposed to 1000 µg/ml of a ciprofloxacin and esomeprazole combination for 72 hours. D- The cervical cancer cells remained untreated and served as the control group.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Manuscript figures</dc:title>
  <dc:creator>ALARABY KARBALA</dc:creator>
  <cp:lastModifiedBy>Nona-Parsa-Parinaz</cp:lastModifiedBy>
  <cp:revision>14</cp:revision>
  <dcterms:created xsi:type="dcterms:W3CDTF">2024-02-18T07:05:47Z</dcterms:created>
  <dcterms:modified xsi:type="dcterms:W3CDTF">2025-07-11T13:23:33Z</dcterms:modified>
</cp:coreProperties>
</file>