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1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60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D1EB-1F3C-5815-0F83-080D2E02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AE37-1DC1-D503-0738-01630460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71A-6E90-CB69-741D-DA6818DA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EB3C-F1E6-D530-6635-ACF51462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30E5-BE4F-BFB9-8629-524A9C2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203F-B5EA-158C-9724-397FD80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01A0-3298-5204-3FE7-F9E90A2F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EB64-7970-2565-5750-41220984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07A8-8723-95AB-1DC5-BA906BF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1754-FA0B-61BF-5838-7CD073E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31AB1-F1EC-A66F-3A28-723910B39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0DC5D-7B26-677D-8D3D-B826350A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2140-5CD4-8BBE-0335-B786FF13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7642-16B3-F608-674D-171C2914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846E-2DAF-32F2-9B56-58DDB61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B945-3A8C-4023-3E2B-66ECEC71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C98-E0D9-FA2A-8AC7-F919DE1D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809-578B-2DAF-B4D9-050E376F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768E-A2C5-4620-CC9A-1D4D4E72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D26E-4103-C187-E8DE-0E49116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417-CEA1-28CA-753E-52C20E1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E333-4BBE-2BD8-17C6-375DDBBF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411F-D9DC-C77F-633D-FB3C174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569E-9AD7-E2E5-F2EA-AA3A7215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4CA0-88A8-2F48-5A83-89333B4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672E-1240-2D65-249C-761EB80D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A6D-64E3-E71A-85AE-82D66115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41C4-5A77-84AE-33F9-5C1FDBB8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D980-7B1D-5B3C-DB46-B09DBBD5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B5BF-33CA-972C-71F7-5B87D94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3331-C067-3153-373B-E80678E1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C8C-A934-04AF-A8B4-FE78A21F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D7D2-9305-845E-622E-6E21BD9F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5F4C-96DC-861A-2350-AA2AEC3F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FA22-A678-617F-B678-B132CB6F0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42A42-D644-A844-7159-9CD50965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18E71-5A29-5215-8880-F45CEC8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DB29B-71DF-8028-AEEF-4C5F0010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0353-E5FE-D884-7143-7915297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6B33-0B5A-66CE-6739-385E76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E556-72C6-C823-E61E-35EC966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25F0C-F7D3-7F5A-FE90-D6EB1BA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E340D-FA89-54EB-F6A5-685B0D3B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A645E-0470-BB11-533B-55DC2A1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38F11-6F14-45A6-ED42-C6F32AC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B1015-B1AB-AAC2-B079-735011F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4D7-5807-913C-EB3C-CBCFBB5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F3E5-A103-8CBF-D705-10CCCD3C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AA11-8E95-BD03-69E8-70CFF536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CAFD-7BC8-21DF-EA29-7434F3A3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3E0D-377D-49C0-7C8E-76E38552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B5B4-0B43-5580-44AC-873A96B7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047-0F5E-B11D-F7ED-791A202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600CE-EDD6-6880-0F75-4728EF94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68B9D-1C2C-F78B-1439-15FBB5DB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1707-7803-B407-4D85-EA4157D8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792C-9FCB-86CE-8621-127046C0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60A6-F61D-5188-02E2-731E7AE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A3CF1-0CC7-D040-8ABA-4AD712F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512B3-0FAE-A527-A0B7-A17C23B9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1831-7743-195A-6607-659468ED3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BD6-CEC7-48DD-A593-2B5069D4E3D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4F32-72DB-1515-F993-304745FA6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1780-C887-A7EB-E8C0-E1F68A3F9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3CA6-BAEC-4EA3-F491-40F92D64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2E37-9F3B-1ABC-D4F0-612499A4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(1):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dose-response curve for the estimate of IC50 regarding the Ciprofloxacin-esomeprazole combination on the Hela cell line at 24 and 72 hrs. incubation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6F08B-1584-4E4A-1BF8-EDD5CB89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4" y="256987"/>
            <a:ext cx="11123548" cy="5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D732A-4284-845B-974C-630C03B7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AB23-99BE-660C-C24B-11ADA107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22" y="4877093"/>
            <a:ext cx="10075564" cy="136605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combination index plot (left); log dose reduction index plot (right) for the mixture at 72 hrs.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esz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esomeprazole,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ciprofloxacin, CI: combination index, DRI: dose reduction index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4DF1A-C301-C100-1E5A-4DBFCF2B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5" y="233705"/>
            <a:ext cx="11497518" cy="43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A001-C735-BC65-2F98-72A177671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9D20-094B-C307-B97F-BDC6C454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208169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11):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binding site of ciprofloxacin with Hsp70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FF500-0FD1-2A29-2166-86E553CB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2" y="383782"/>
            <a:ext cx="11489431" cy="46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87C32-D573-F143-1772-2ED2E674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0692-B501-6476-1400-8024A03E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46041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binding site of esomeprazole with Hsp70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47A43-FB43-F2BB-036E-3C635EC9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02" y="244509"/>
            <a:ext cx="11591400" cy="49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4235-AB21-1B90-8259-218D5616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363" y="5330246"/>
            <a:ext cx="8527026" cy="682010"/>
          </a:xfrm>
        </p:spPr>
        <p:txBody>
          <a:bodyPr/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Hsp60 binding site with 2-Phenylethynesulfonamide.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3C3AF-20D2-4350-0406-78FE4D88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3" y="263562"/>
            <a:ext cx="11640253" cy="48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7E03-BE34-FD49-DE2D-4C198934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723665"/>
            <a:ext cx="5216989" cy="250826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histopathological view of HeLa cancer cells. A - Cancer cells were treated with 1000 µg/ml of ciprofloxacin for 72 hours. B - Cancer cells were treated with 1000 µg/ml of esomeprazole for 72 hours. C- The cancer cells were exposed to 1000 µg/ml of a ciprofloxacin and esomeprazole combination for 72 hours. D- The cervical cancer cells remained untreated and served as the control group.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91D6C-71AD-139B-8DAA-DE195C0D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92" y="133170"/>
            <a:ext cx="6051773" cy="65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F627E-1087-F3AF-79FB-EA6277B49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7F1B-512E-A6A7-A516-AF504298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(2): Ciprofloxacin-esomeprazole combination impacts HFF cell line viability at 24 and 72 hours.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6E0D9-BC8A-F5DD-6682-01B2BE9A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0" y="248770"/>
            <a:ext cx="11000680" cy="53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01B1C-AE8F-6435-B3A5-6A0D800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997A-F94B-FF00-92A0-A9D7AC11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dose-response curve for the estimate of IC50 regarding the esomeprazole of ciprofloxacin on the Hela cell line at 24 and 72 hrs. incubation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AE503-CA19-467C-B849-B9075C2F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4" y="209690"/>
            <a:ext cx="11350906" cy="54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7126-1496-3266-6246-81F3AA33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DAA4-D7C9-CE5C-0441-343DD89A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the 24-hour growth inhibition of the ciprofloxacin-esomeprazole combination between HeLa and HFF cell lines.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E7C35-B05E-5159-B2DD-935E6DAD8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3" y="233432"/>
            <a:ext cx="11421727" cy="51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7EF31-B32E-C55D-7AAC-3BB12927C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EAD8-08BE-F721-4415-4829F5CF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993298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the 72-hour growth inhibition of the ciprofloxacin-esomeprazole combination between HeLa and HFF cell lines.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4CB01-1406-A51D-8D3A-F5C7E697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7" y="167943"/>
            <a:ext cx="11183866" cy="57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371E-3889-CB56-1F27-E9A217BF3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1994-F016-8D10-DD6A-D5B11379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(6):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24-hour growth inhibition comparison of ciprofloxacin, esomeprazole, and a combination.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674B7-2F8B-32D3-70DD-F8B2D37B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417045"/>
            <a:ext cx="10909800" cy="54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4CF1-73A8-4FD2-2BD4-E50F82D0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6A8E-72F6-ADC5-E973-1D2F769C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845233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(7):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comparison of growth inhibition over 72 hours for ciprofloxacin, esomeprazole, and their combination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EA75F-4702-4E70-F5B4-466D7DC6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1" y="191280"/>
            <a:ext cx="11201728" cy="56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3A9C-1925-A834-067E-8151E07B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CEF1-2421-01B2-27CC-FCEF2966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0" y="714996"/>
            <a:ext cx="4415743" cy="565531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selective toxicity index of ciprofloxacin-esomeprazole mixtures across two incubation periods.  (An SI greater than 1.0 signifies a drug's enhanced efficacy against tumor cells compared to its toxicity towards normal cells.).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90235-FBE3-797A-B409-8E7F2F9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87" y="290204"/>
            <a:ext cx="6910244" cy="56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6FDF0-A459-D98B-963B-E34A4ECD6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861F-5C9F-50C1-78A2-F0CD8657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03" y="4719438"/>
            <a:ext cx="10012503" cy="152370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combination index plot (left); log dose reduction index plot (right) for the mixture at 24 hrs.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esz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esomeprazole,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ciprofloxacin, CI: combination index, DRI: dose reduction index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F4B29-4F3D-730F-5539-3B4AF0C5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9" y="220892"/>
            <a:ext cx="11529597" cy="42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400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Supplementary Figure (1): Log dose-response curve for the estimate of IC50 regarding the Ciprofloxacin-esomeprazole combination on the Hela cell line at 24 and 72 hrs. incubation</vt:lpstr>
      <vt:lpstr>Supplementary Figure (2): Ciprofloxacin-esomeprazole combination impacts HFF cell line viability at 24 and 72 hours.</vt:lpstr>
      <vt:lpstr>Supplementary Figure (3): Log dose-response curve for the estimate of IC50 regarding the esomeprazole of ciprofloxacin on the Hela cell line at 24 and 72 hrs. incubation</vt:lpstr>
      <vt:lpstr>Supplementary Figure (4): Comparison of the 24-hour growth inhibition of the ciprofloxacin-esomeprazole combination between HeLa and HFF cell lines.</vt:lpstr>
      <vt:lpstr>Supplementary Figure (5): Comparison of the 72-hour growth inhibition of the ciprofloxacin-esomeprazole combination between HeLa and HFF cell lines.</vt:lpstr>
      <vt:lpstr>Supplementary Figure (6):  A 24-hour growth inhibition comparison of ciprofloxacin, esomeprazole, and a combination.</vt:lpstr>
      <vt:lpstr>Supplementary Figure (7):  A comparison of growth inhibition over 72 hours for ciprofloxacin, esomeprazole, and their combination</vt:lpstr>
      <vt:lpstr>Supplementary Figure (8): The selective toxicity index of ciprofloxacin-esomeprazole mixtures across two incubation periods.  (An SI greater than 1.0 signifies a drug's enhanced efficacy against tumor cells compared to its toxicity towards normal cells.).</vt:lpstr>
      <vt:lpstr>Supplementary Figure (9): log combination index plot (left); log dose reduction index plot (right) for the mixture at 24 hrs. esz; esomeprazole, cip; ciprofloxacin, CI: combination index, DRI: dose reduction index </vt:lpstr>
      <vt:lpstr>Supplementary Figure (10): log combination index plot (left); log dose reduction index plot (right) for the mixture at 72 hrs. esz; esomeprazole, cip; ciprofloxacin, CI: combination index, DRI: dose reduction index</vt:lpstr>
      <vt:lpstr>Supplementary Figure (11):  binding site of ciprofloxacin with Hsp70</vt:lpstr>
      <vt:lpstr>Supplementary Figure (12): binding site of esomeprazole with Hsp70</vt:lpstr>
      <vt:lpstr>Supplementary Figure (13): human Hsp60 binding site with 2-Phenylethynesulfonamide.</vt:lpstr>
      <vt:lpstr>Supplementary Figure (14): The histopathological view of HeLa cancer cells. A - Cancer cells were treated with 1000 µg/ml of ciprofloxacin for 72 hours. B - Cancer cells were treated with 1000 µg/ml of esomeprazole for 72 hours. C- The cancer cells were exposed to 1000 µg/ml of a ciprofloxacin and esomeprazole combination for 72 hours. D- The cervical cancer cells remained untreated and served as the control group.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Manuscript figures</dc:title>
  <dc:creator>ALARABY KARBALA</dc:creator>
  <cp:lastModifiedBy>Nona-Parsa-Parinaz</cp:lastModifiedBy>
  <cp:revision>14</cp:revision>
  <dcterms:created xsi:type="dcterms:W3CDTF">2024-02-18T07:05:47Z</dcterms:created>
  <dcterms:modified xsi:type="dcterms:W3CDTF">2025-07-11T13:23:33Z</dcterms:modified>
</cp:coreProperties>
</file>