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64" r:id="rId4"/>
    <p:sldId id="275" r:id="rId5"/>
    <p:sldId id="277" r:id="rId6"/>
    <p:sldId id="27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50" autoAdjust="0"/>
    <p:restoredTop sz="86726" autoAdjust="0"/>
  </p:normalViewPr>
  <p:slideViewPr>
    <p:cSldViewPr snapToGrid="0">
      <p:cViewPr varScale="1">
        <p:scale>
          <a:sx n="69" d="100"/>
          <a:sy n="69" d="100"/>
        </p:scale>
        <p:origin x="36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54F5-E466-846C-E915-B585248078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A0EB4D4D-8F02-9D38-FC7E-8391372EB4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94C434F-05B2-77D7-31EF-C731522C2B94}"/>
              </a:ext>
            </a:extLst>
          </p:cNvPr>
          <p:cNvSpPr>
            <a:spLocks noGrp="1"/>
          </p:cNvSpPr>
          <p:nvPr>
            <p:ph type="dt" sz="half" idx="10"/>
          </p:nvPr>
        </p:nvSpPr>
        <p:spPr/>
        <p:txBody>
          <a:bodyPr/>
          <a:lstStyle/>
          <a:p>
            <a:fld id="{3C5405A8-EFC3-445A-BEFF-187B46491688}" type="datetimeFigureOut">
              <a:rPr lang="en-IN" smtClean="0"/>
              <a:t>16-08-2025</a:t>
            </a:fld>
            <a:endParaRPr lang="en-IN"/>
          </a:p>
        </p:txBody>
      </p:sp>
      <p:sp>
        <p:nvSpPr>
          <p:cNvPr id="5" name="Footer Placeholder 4">
            <a:extLst>
              <a:ext uri="{FF2B5EF4-FFF2-40B4-BE49-F238E27FC236}">
                <a16:creationId xmlns:a16="http://schemas.microsoft.com/office/drawing/2014/main" id="{9931228C-6C3E-ECF7-1E55-77CA4B5556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4F719B8-80CC-4988-2AB5-4696CEBF8936}"/>
              </a:ext>
            </a:extLst>
          </p:cNvPr>
          <p:cNvSpPr>
            <a:spLocks noGrp="1"/>
          </p:cNvSpPr>
          <p:nvPr>
            <p:ph type="sldNum" sz="quarter" idx="12"/>
          </p:nvPr>
        </p:nvSpPr>
        <p:spPr/>
        <p:txBody>
          <a:bodyPr/>
          <a:lstStyle/>
          <a:p>
            <a:fld id="{4B6C5AC8-F8DF-471F-8CF9-8259C7D7C679}" type="slidenum">
              <a:rPr lang="en-IN" smtClean="0"/>
              <a:t>‹#›</a:t>
            </a:fld>
            <a:endParaRPr lang="en-IN"/>
          </a:p>
        </p:txBody>
      </p:sp>
    </p:spTree>
    <p:extLst>
      <p:ext uri="{BB962C8B-B14F-4D97-AF65-F5344CB8AC3E}">
        <p14:creationId xmlns:p14="http://schemas.microsoft.com/office/powerpoint/2010/main" val="2240977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FE89D-6F29-C839-7774-76EF4AA2012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94666BD-8A7D-4AAF-E632-6E3E0F1699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65E4008-6A48-33B3-F5CD-438A432107FF}"/>
              </a:ext>
            </a:extLst>
          </p:cNvPr>
          <p:cNvSpPr>
            <a:spLocks noGrp="1"/>
          </p:cNvSpPr>
          <p:nvPr>
            <p:ph type="dt" sz="half" idx="10"/>
          </p:nvPr>
        </p:nvSpPr>
        <p:spPr/>
        <p:txBody>
          <a:bodyPr/>
          <a:lstStyle/>
          <a:p>
            <a:fld id="{3C5405A8-EFC3-445A-BEFF-187B46491688}" type="datetimeFigureOut">
              <a:rPr lang="en-IN" smtClean="0"/>
              <a:t>16-08-2025</a:t>
            </a:fld>
            <a:endParaRPr lang="en-IN"/>
          </a:p>
        </p:txBody>
      </p:sp>
      <p:sp>
        <p:nvSpPr>
          <p:cNvPr id="5" name="Footer Placeholder 4">
            <a:extLst>
              <a:ext uri="{FF2B5EF4-FFF2-40B4-BE49-F238E27FC236}">
                <a16:creationId xmlns:a16="http://schemas.microsoft.com/office/drawing/2014/main" id="{A26341F2-1CEE-577E-6D19-292EB34C8D0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337408E-0EBC-F36F-13B5-9004F75C26B9}"/>
              </a:ext>
            </a:extLst>
          </p:cNvPr>
          <p:cNvSpPr>
            <a:spLocks noGrp="1"/>
          </p:cNvSpPr>
          <p:nvPr>
            <p:ph type="sldNum" sz="quarter" idx="12"/>
          </p:nvPr>
        </p:nvSpPr>
        <p:spPr/>
        <p:txBody>
          <a:bodyPr/>
          <a:lstStyle/>
          <a:p>
            <a:fld id="{4B6C5AC8-F8DF-471F-8CF9-8259C7D7C679}" type="slidenum">
              <a:rPr lang="en-IN" smtClean="0"/>
              <a:t>‹#›</a:t>
            </a:fld>
            <a:endParaRPr lang="en-IN"/>
          </a:p>
        </p:txBody>
      </p:sp>
    </p:spTree>
    <p:extLst>
      <p:ext uri="{BB962C8B-B14F-4D97-AF65-F5344CB8AC3E}">
        <p14:creationId xmlns:p14="http://schemas.microsoft.com/office/powerpoint/2010/main" val="2114271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6C7701-5B31-4452-52E5-4272CAA7A90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CEE2451-98F8-0433-C5B3-7CE377E025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770843B-702C-A700-8057-4D9E6FE17DC1}"/>
              </a:ext>
            </a:extLst>
          </p:cNvPr>
          <p:cNvSpPr>
            <a:spLocks noGrp="1"/>
          </p:cNvSpPr>
          <p:nvPr>
            <p:ph type="dt" sz="half" idx="10"/>
          </p:nvPr>
        </p:nvSpPr>
        <p:spPr/>
        <p:txBody>
          <a:bodyPr/>
          <a:lstStyle/>
          <a:p>
            <a:fld id="{3C5405A8-EFC3-445A-BEFF-187B46491688}" type="datetimeFigureOut">
              <a:rPr lang="en-IN" smtClean="0"/>
              <a:t>16-08-2025</a:t>
            </a:fld>
            <a:endParaRPr lang="en-IN"/>
          </a:p>
        </p:txBody>
      </p:sp>
      <p:sp>
        <p:nvSpPr>
          <p:cNvPr id="5" name="Footer Placeholder 4">
            <a:extLst>
              <a:ext uri="{FF2B5EF4-FFF2-40B4-BE49-F238E27FC236}">
                <a16:creationId xmlns:a16="http://schemas.microsoft.com/office/drawing/2014/main" id="{683BF565-A041-8957-4E84-24685A06660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D24434D-DEA4-A52C-E540-8BF4B62F96D0}"/>
              </a:ext>
            </a:extLst>
          </p:cNvPr>
          <p:cNvSpPr>
            <a:spLocks noGrp="1"/>
          </p:cNvSpPr>
          <p:nvPr>
            <p:ph type="sldNum" sz="quarter" idx="12"/>
          </p:nvPr>
        </p:nvSpPr>
        <p:spPr/>
        <p:txBody>
          <a:bodyPr/>
          <a:lstStyle/>
          <a:p>
            <a:fld id="{4B6C5AC8-F8DF-471F-8CF9-8259C7D7C679}" type="slidenum">
              <a:rPr lang="en-IN" smtClean="0"/>
              <a:t>‹#›</a:t>
            </a:fld>
            <a:endParaRPr lang="en-IN"/>
          </a:p>
        </p:txBody>
      </p:sp>
    </p:spTree>
    <p:extLst>
      <p:ext uri="{BB962C8B-B14F-4D97-AF65-F5344CB8AC3E}">
        <p14:creationId xmlns:p14="http://schemas.microsoft.com/office/powerpoint/2010/main" val="3902956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DF1F1-01EA-874D-0C94-C4557DF44BC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6E8725B-AA6A-86FB-B3E8-007ED46229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D679893-7647-C257-02DF-A84C3F227187}"/>
              </a:ext>
            </a:extLst>
          </p:cNvPr>
          <p:cNvSpPr>
            <a:spLocks noGrp="1"/>
          </p:cNvSpPr>
          <p:nvPr>
            <p:ph type="dt" sz="half" idx="10"/>
          </p:nvPr>
        </p:nvSpPr>
        <p:spPr/>
        <p:txBody>
          <a:bodyPr/>
          <a:lstStyle/>
          <a:p>
            <a:fld id="{3C5405A8-EFC3-445A-BEFF-187B46491688}" type="datetimeFigureOut">
              <a:rPr lang="en-IN" smtClean="0"/>
              <a:t>16-08-2025</a:t>
            </a:fld>
            <a:endParaRPr lang="en-IN"/>
          </a:p>
        </p:txBody>
      </p:sp>
      <p:sp>
        <p:nvSpPr>
          <p:cNvPr id="5" name="Footer Placeholder 4">
            <a:extLst>
              <a:ext uri="{FF2B5EF4-FFF2-40B4-BE49-F238E27FC236}">
                <a16:creationId xmlns:a16="http://schemas.microsoft.com/office/drawing/2014/main" id="{80F3869B-F378-B1E7-4E77-8603C4262AA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8928246-5444-64D2-3CEB-59788411CB27}"/>
              </a:ext>
            </a:extLst>
          </p:cNvPr>
          <p:cNvSpPr>
            <a:spLocks noGrp="1"/>
          </p:cNvSpPr>
          <p:nvPr>
            <p:ph type="sldNum" sz="quarter" idx="12"/>
          </p:nvPr>
        </p:nvSpPr>
        <p:spPr/>
        <p:txBody>
          <a:bodyPr/>
          <a:lstStyle/>
          <a:p>
            <a:fld id="{4B6C5AC8-F8DF-471F-8CF9-8259C7D7C679}" type="slidenum">
              <a:rPr lang="en-IN" smtClean="0"/>
              <a:t>‹#›</a:t>
            </a:fld>
            <a:endParaRPr lang="en-IN"/>
          </a:p>
        </p:txBody>
      </p:sp>
    </p:spTree>
    <p:extLst>
      <p:ext uri="{BB962C8B-B14F-4D97-AF65-F5344CB8AC3E}">
        <p14:creationId xmlns:p14="http://schemas.microsoft.com/office/powerpoint/2010/main" val="1385595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BDED5-E292-87CD-557A-A84A49A15F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9D27687-98A8-8FD9-25C4-C3B25CAC45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8A3A23-EB37-9A38-2578-41D3D37488C1}"/>
              </a:ext>
            </a:extLst>
          </p:cNvPr>
          <p:cNvSpPr>
            <a:spLocks noGrp="1"/>
          </p:cNvSpPr>
          <p:nvPr>
            <p:ph type="dt" sz="half" idx="10"/>
          </p:nvPr>
        </p:nvSpPr>
        <p:spPr/>
        <p:txBody>
          <a:bodyPr/>
          <a:lstStyle/>
          <a:p>
            <a:fld id="{3C5405A8-EFC3-445A-BEFF-187B46491688}" type="datetimeFigureOut">
              <a:rPr lang="en-IN" smtClean="0"/>
              <a:t>16-08-2025</a:t>
            </a:fld>
            <a:endParaRPr lang="en-IN"/>
          </a:p>
        </p:txBody>
      </p:sp>
      <p:sp>
        <p:nvSpPr>
          <p:cNvPr id="5" name="Footer Placeholder 4">
            <a:extLst>
              <a:ext uri="{FF2B5EF4-FFF2-40B4-BE49-F238E27FC236}">
                <a16:creationId xmlns:a16="http://schemas.microsoft.com/office/drawing/2014/main" id="{B1BAC6F5-5D3E-53EC-1064-5B80F95338F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93D5F63-EE9C-E75F-A8CE-21E38EDCA843}"/>
              </a:ext>
            </a:extLst>
          </p:cNvPr>
          <p:cNvSpPr>
            <a:spLocks noGrp="1"/>
          </p:cNvSpPr>
          <p:nvPr>
            <p:ph type="sldNum" sz="quarter" idx="12"/>
          </p:nvPr>
        </p:nvSpPr>
        <p:spPr/>
        <p:txBody>
          <a:bodyPr/>
          <a:lstStyle/>
          <a:p>
            <a:fld id="{4B6C5AC8-F8DF-471F-8CF9-8259C7D7C679}" type="slidenum">
              <a:rPr lang="en-IN" smtClean="0"/>
              <a:t>‹#›</a:t>
            </a:fld>
            <a:endParaRPr lang="en-IN"/>
          </a:p>
        </p:txBody>
      </p:sp>
    </p:spTree>
    <p:extLst>
      <p:ext uri="{BB962C8B-B14F-4D97-AF65-F5344CB8AC3E}">
        <p14:creationId xmlns:p14="http://schemas.microsoft.com/office/powerpoint/2010/main" val="2314447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077A-A465-6860-E7A8-ACA18B0ACB9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EE453B2-1914-81FB-1336-44B4C9F5E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679A74F-EC4E-B085-0169-84D367D400C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012B32BB-BE91-D463-F358-62767B089724}"/>
              </a:ext>
            </a:extLst>
          </p:cNvPr>
          <p:cNvSpPr>
            <a:spLocks noGrp="1"/>
          </p:cNvSpPr>
          <p:nvPr>
            <p:ph type="dt" sz="half" idx="10"/>
          </p:nvPr>
        </p:nvSpPr>
        <p:spPr/>
        <p:txBody>
          <a:bodyPr/>
          <a:lstStyle/>
          <a:p>
            <a:fld id="{3C5405A8-EFC3-445A-BEFF-187B46491688}" type="datetimeFigureOut">
              <a:rPr lang="en-IN" smtClean="0"/>
              <a:t>16-08-2025</a:t>
            </a:fld>
            <a:endParaRPr lang="en-IN"/>
          </a:p>
        </p:txBody>
      </p:sp>
      <p:sp>
        <p:nvSpPr>
          <p:cNvPr id="6" name="Footer Placeholder 5">
            <a:extLst>
              <a:ext uri="{FF2B5EF4-FFF2-40B4-BE49-F238E27FC236}">
                <a16:creationId xmlns:a16="http://schemas.microsoft.com/office/drawing/2014/main" id="{9C3CD001-20E7-F2D8-344D-29C5E22064B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0F2C125-B573-A78F-D6F1-1714AE3C688D}"/>
              </a:ext>
            </a:extLst>
          </p:cNvPr>
          <p:cNvSpPr>
            <a:spLocks noGrp="1"/>
          </p:cNvSpPr>
          <p:nvPr>
            <p:ph type="sldNum" sz="quarter" idx="12"/>
          </p:nvPr>
        </p:nvSpPr>
        <p:spPr/>
        <p:txBody>
          <a:bodyPr/>
          <a:lstStyle/>
          <a:p>
            <a:fld id="{4B6C5AC8-F8DF-471F-8CF9-8259C7D7C679}" type="slidenum">
              <a:rPr lang="en-IN" smtClean="0"/>
              <a:t>‹#›</a:t>
            </a:fld>
            <a:endParaRPr lang="en-IN"/>
          </a:p>
        </p:txBody>
      </p:sp>
    </p:spTree>
    <p:extLst>
      <p:ext uri="{BB962C8B-B14F-4D97-AF65-F5344CB8AC3E}">
        <p14:creationId xmlns:p14="http://schemas.microsoft.com/office/powerpoint/2010/main" val="3470607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9F0E0-EC4E-0DD7-C81E-2856A128E96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8126C44-0CD5-316E-E7BB-D052BE8CCD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A32DCC-8AF7-75C4-45B9-CA6CC12B56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57FF8F31-2CFC-AC24-A67B-4DB3CE6922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1AA6E5A-B5AC-F362-8407-39302D72C4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EBB67FBD-C658-38E3-E553-402B2FF27E7E}"/>
              </a:ext>
            </a:extLst>
          </p:cNvPr>
          <p:cNvSpPr>
            <a:spLocks noGrp="1"/>
          </p:cNvSpPr>
          <p:nvPr>
            <p:ph type="dt" sz="half" idx="10"/>
          </p:nvPr>
        </p:nvSpPr>
        <p:spPr/>
        <p:txBody>
          <a:bodyPr/>
          <a:lstStyle/>
          <a:p>
            <a:fld id="{3C5405A8-EFC3-445A-BEFF-187B46491688}" type="datetimeFigureOut">
              <a:rPr lang="en-IN" smtClean="0"/>
              <a:t>16-08-2025</a:t>
            </a:fld>
            <a:endParaRPr lang="en-IN"/>
          </a:p>
        </p:txBody>
      </p:sp>
      <p:sp>
        <p:nvSpPr>
          <p:cNvPr id="8" name="Footer Placeholder 7">
            <a:extLst>
              <a:ext uri="{FF2B5EF4-FFF2-40B4-BE49-F238E27FC236}">
                <a16:creationId xmlns:a16="http://schemas.microsoft.com/office/drawing/2014/main" id="{17573EDD-A882-A93E-86C7-BA0088401261}"/>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B8C389C2-327D-8273-A662-C660865CFF97}"/>
              </a:ext>
            </a:extLst>
          </p:cNvPr>
          <p:cNvSpPr>
            <a:spLocks noGrp="1"/>
          </p:cNvSpPr>
          <p:nvPr>
            <p:ph type="sldNum" sz="quarter" idx="12"/>
          </p:nvPr>
        </p:nvSpPr>
        <p:spPr/>
        <p:txBody>
          <a:bodyPr/>
          <a:lstStyle/>
          <a:p>
            <a:fld id="{4B6C5AC8-F8DF-471F-8CF9-8259C7D7C679}" type="slidenum">
              <a:rPr lang="en-IN" smtClean="0"/>
              <a:t>‹#›</a:t>
            </a:fld>
            <a:endParaRPr lang="en-IN"/>
          </a:p>
        </p:txBody>
      </p:sp>
    </p:spTree>
    <p:extLst>
      <p:ext uri="{BB962C8B-B14F-4D97-AF65-F5344CB8AC3E}">
        <p14:creationId xmlns:p14="http://schemas.microsoft.com/office/powerpoint/2010/main" val="485964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93BD6-1ED6-2063-EBE3-030C61350F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0847E14-8669-65A3-B26D-1D93D2D3AB50}"/>
              </a:ext>
            </a:extLst>
          </p:cNvPr>
          <p:cNvSpPr>
            <a:spLocks noGrp="1"/>
          </p:cNvSpPr>
          <p:nvPr>
            <p:ph type="dt" sz="half" idx="10"/>
          </p:nvPr>
        </p:nvSpPr>
        <p:spPr/>
        <p:txBody>
          <a:bodyPr/>
          <a:lstStyle/>
          <a:p>
            <a:fld id="{3C5405A8-EFC3-445A-BEFF-187B46491688}" type="datetimeFigureOut">
              <a:rPr lang="en-IN" smtClean="0"/>
              <a:t>16-08-2025</a:t>
            </a:fld>
            <a:endParaRPr lang="en-IN"/>
          </a:p>
        </p:txBody>
      </p:sp>
      <p:sp>
        <p:nvSpPr>
          <p:cNvPr id="4" name="Footer Placeholder 3">
            <a:extLst>
              <a:ext uri="{FF2B5EF4-FFF2-40B4-BE49-F238E27FC236}">
                <a16:creationId xmlns:a16="http://schemas.microsoft.com/office/drawing/2014/main" id="{CFF89D57-CFA1-D4C6-F817-899C29F83296}"/>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FC4712E-5CBF-BAEF-4CD6-1B22EF0F3157}"/>
              </a:ext>
            </a:extLst>
          </p:cNvPr>
          <p:cNvSpPr>
            <a:spLocks noGrp="1"/>
          </p:cNvSpPr>
          <p:nvPr>
            <p:ph type="sldNum" sz="quarter" idx="12"/>
          </p:nvPr>
        </p:nvSpPr>
        <p:spPr/>
        <p:txBody>
          <a:bodyPr/>
          <a:lstStyle/>
          <a:p>
            <a:fld id="{4B6C5AC8-F8DF-471F-8CF9-8259C7D7C679}" type="slidenum">
              <a:rPr lang="en-IN" smtClean="0"/>
              <a:t>‹#›</a:t>
            </a:fld>
            <a:endParaRPr lang="en-IN"/>
          </a:p>
        </p:txBody>
      </p:sp>
    </p:spTree>
    <p:extLst>
      <p:ext uri="{BB962C8B-B14F-4D97-AF65-F5344CB8AC3E}">
        <p14:creationId xmlns:p14="http://schemas.microsoft.com/office/powerpoint/2010/main" val="244661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88F443-0BB8-980F-8D08-17F204A7E2C9}"/>
              </a:ext>
            </a:extLst>
          </p:cNvPr>
          <p:cNvSpPr>
            <a:spLocks noGrp="1"/>
          </p:cNvSpPr>
          <p:nvPr>
            <p:ph type="dt" sz="half" idx="10"/>
          </p:nvPr>
        </p:nvSpPr>
        <p:spPr/>
        <p:txBody>
          <a:bodyPr/>
          <a:lstStyle/>
          <a:p>
            <a:fld id="{3C5405A8-EFC3-445A-BEFF-187B46491688}" type="datetimeFigureOut">
              <a:rPr lang="en-IN" smtClean="0"/>
              <a:t>16-08-2025</a:t>
            </a:fld>
            <a:endParaRPr lang="en-IN"/>
          </a:p>
        </p:txBody>
      </p:sp>
      <p:sp>
        <p:nvSpPr>
          <p:cNvPr id="3" name="Footer Placeholder 2">
            <a:extLst>
              <a:ext uri="{FF2B5EF4-FFF2-40B4-BE49-F238E27FC236}">
                <a16:creationId xmlns:a16="http://schemas.microsoft.com/office/drawing/2014/main" id="{FF20F1FE-E12D-8B33-9BBE-E80AD871A2AA}"/>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24E3D111-BD42-5DE2-551D-32C3A82DB13C}"/>
              </a:ext>
            </a:extLst>
          </p:cNvPr>
          <p:cNvSpPr>
            <a:spLocks noGrp="1"/>
          </p:cNvSpPr>
          <p:nvPr>
            <p:ph type="sldNum" sz="quarter" idx="12"/>
          </p:nvPr>
        </p:nvSpPr>
        <p:spPr/>
        <p:txBody>
          <a:bodyPr/>
          <a:lstStyle/>
          <a:p>
            <a:fld id="{4B6C5AC8-F8DF-471F-8CF9-8259C7D7C679}" type="slidenum">
              <a:rPr lang="en-IN" smtClean="0"/>
              <a:t>‹#›</a:t>
            </a:fld>
            <a:endParaRPr lang="en-IN"/>
          </a:p>
        </p:txBody>
      </p:sp>
    </p:spTree>
    <p:extLst>
      <p:ext uri="{BB962C8B-B14F-4D97-AF65-F5344CB8AC3E}">
        <p14:creationId xmlns:p14="http://schemas.microsoft.com/office/powerpoint/2010/main" val="4183955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E1C5F-BDD5-97A1-B031-17CC0B4390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3EAEDB76-B996-FB3B-32D7-E49592676C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3DE9DC80-C805-E70C-56C8-F072BE2B63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8D99C5-FD46-67AF-2516-2E398B52C456}"/>
              </a:ext>
            </a:extLst>
          </p:cNvPr>
          <p:cNvSpPr>
            <a:spLocks noGrp="1"/>
          </p:cNvSpPr>
          <p:nvPr>
            <p:ph type="dt" sz="half" idx="10"/>
          </p:nvPr>
        </p:nvSpPr>
        <p:spPr/>
        <p:txBody>
          <a:bodyPr/>
          <a:lstStyle/>
          <a:p>
            <a:fld id="{3C5405A8-EFC3-445A-BEFF-187B46491688}" type="datetimeFigureOut">
              <a:rPr lang="en-IN" smtClean="0"/>
              <a:t>16-08-2025</a:t>
            </a:fld>
            <a:endParaRPr lang="en-IN"/>
          </a:p>
        </p:txBody>
      </p:sp>
      <p:sp>
        <p:nvSpPr>
          <p:cNvPr id="6" name="Footer Placeholder 5">
            <a:extLst>
              <a:ext uri="{FF2B5EF4-FFF2-40B4-BE49-F238E27FC236}">
                <a16:creationId xmlns:a16="http://schemas.microsoft.com/office/drawing/2014/main" id="{C24B9B9C-07ED-75A8-18AE-A9ABBDFC3D1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7FADD56-4EF8-3A68-2D63-CFF3FBC67997}"/>
              </a:ext>
            </a:extLst>
          </p:cNvPr>
          <p:cNvSpPr>
            <a:spLocks noGrp="1"/>
          </p:cNvSpPr>
          <p:nvPr>
            <p:ph type="sldNum" sz="quarter" idx="12"/>
          </p:nvPr>
        </p:nvSpPr>
        <p:spPr/>
        <p:txBody>
          <a:bodyPr/>
          <a:lstStyle/>
          <a:p>
            <a:fld id="{4B6C5AC8-F8DF-471F-8CF9-8259C7D7C679}" type="slidenum">
              <a:rPr lang="en-IN" smtClean="0"/>
              <a:t>‹#›</a:t>
            </a:fld>
            <a:endParaRPr lang="en-IN"/>
          </a:p>
        </p:txBody>
      </p:sp>
    </p:spTree>
    <p:extLst>
      <p:ext uri="{BB962C8B-B14F-4D97-AF65-F5344CB8AC3E}">
        <p14:creationId xmlns:p14="http://schemas.microsoft.com/office/powerpoint/2010/main" val="2574359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BEF32-5D35-6F0A-EE46-7BD12C062A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2F4DCF90-D514-47ED-EE45-1FE50C4183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DD19BB28-7AA6-D3E8-9021-B098B38C37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D15820-D362-B8AE-350B-A52A8F70A9CA}"/>
              </a:ext>
            </a:extLst>
          </p:cNvPr>
          <p:cNvSpPr>
            <a:spLocks noGrp="1"/>
          </p:cNvSpPr>
          <p:nvPr>
            <p:ph type="dt" sz="half" idx="10"/>
          </p:nvPr>
        </p:nvSpPr>
        <p:spPr/>
        <p:txBody>
          <a:bodyPr/>
          <a:lstStyle/>
          <a:p>
            <a:fld id="{3C5405A8-EFC3-445A-BEFF-187B46491688}" type="datetimeFigureOut">
              <a:rPr lang="en-IN" smtClean="0"/>
              <a:t>16-08-2025</a:t>
            </a:fld>
            <a:endParaRPr lang="en-IN"/>
          </a:p>
        </p:txBody>
      </p:sp>
      <p:sp>
        <p:nvSpPr>
          <p:cNvPr id="6" name="Footer Placeholder 5">
            <a:extLst>
              <a:ext uri="{FF2B5EF4-FFF2-40B4-BE49-F238E27FC236}">
                <a16:creationId xmlns:a16="http://schemas.microsoft.com/office/drawing/2014/main" id="{FC5DED49-4331-A01E-4ADC-A8F36ED0CEA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BF22FE6-E105-589B-79CB-9794AF4D1533}"/>
              </a:ext>
            </a:extLst>
          </p:cNvPr>
          <p:cNvSpPr>
            <a:spLocks noGrp="1"/>
          </p:cNvSpPr>
          <p:nvPr>
            <p:ph type="sldNum" sz="quarter" idx="12"/>
          </p:nvPr>
        </p:nvSpPr>
        <p:spPr/>
        <p:txBody>
          <a:bodyPr/>
          <a:lstStyle/>
          <a:p>
            <a:fld id="{4B6C5AC8-F8DF-471F-8CF9-8259C7D7C679}" type="slidenum">
              <a:rPr lang="en-IN" smtClean="0"/>
              <a:t>‹#›</a:t>
            </a:fld>
            <a:endParaRPr lang="en-IN"/>
          </a:p>
        </p:txBody>
      </p:sp>
    </p:spTree>
    <p:extLst>
      <p:ext uri="{BB962C8B-B14F-4D97-AF65-F5344CB8AC3E}">
        <p14:creationId xmlns:p14="http://schemas.microsoft.com/office/powerpoint/2010/main" val="1140415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B3F2D0-517B-C473-B278-EF4CAD1350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CEE378D-0058-DCAE-5A0F-899BA047EA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DD26492-E347-7452-A688-143F1D5F38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5405A8-EFC3-445A-BEFF-187B46491688}" type="datetimeFigureOut">
              <a:rPr lang="en-IN" smtClean="0"/>
              <a:t>16-08-2025</a:t>
            </a:fld>
            <a:endParaRPr lang="en-IN"/>
          </a:p>
        </p:txBody>
      </p:sp>
      <p:sp>
        <p:nvSpPr>
          <p:cNvPr id="5" name="Footer Placeholder 4">
            <a:extLst>
              <a:ext uri="{FF2B5EF4-FFF2-40B4-BE49-F238E27FC236}">
                <a16:creationId xmlns:a16="http://schemas.microsoft.com/office/drawing/2014/main" id="{97930245-A53A-DEB6-B5DF-9C0EAE78B3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61D85CF-5D90-9E14-AD35-94E8D5D674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6C5AC8-F8DF-471F-8CF9-8259C7D7C679}" type="slidenum">
              <a:rPr lang="en-IN" smtClean="0"/>
              <a:t>‹#›</a:t>
            </a:fld>
            <a:endParaRPr lang="en-IN"/>
          </a:p>
        </p:txBody>
      </p:sp>
    </p:spTree>
    <p:extLst>
      <p:ext uri="{BB962C8B-B14F-4D97-AF65-F5344CB8AC3E}">
        <p14:creationId xmlns:p14="http://schemas.microsoft.com/office/powerpoint/2010/main" val="3679288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DC094-835D-DD1F-F38B-2A98C6CCE5E2}"/>
            </a:ext>
          </a:extLst>
        </p:cNvPr>
        <p:cNvGrpSpPr/>
        <p:nvPr/>
      </p:nvGrpSpPr>
      <p:grpSpPr>
        <a:xfrm>
          <a:off x="0" y="0"/>
          <a:ext cx="0" cy="0"/>
          <a:chOff x="0" y="0"/>
          <a:chExt cx="0" cy="0"/>
        </a:xfrm>
      </p:grpSpPr>
      <p:sp>
        <p:nvSpPr>
          <p:cNvPr id="6" name="Rectangle 2">
            <a:extLst>
              <a:ext uri="{FF2B5EF4-FFF2-40B4-BE49-F238E27FC236}">
                <a16:creationId xmlns:a16="http://schemas.microsoft.com/office/drawing/2014/main" id="{ED38E746-2D78-873D-0CDC-98661473E6D5}"/>
              </a:ext>
            </a:extLst>
          </p:cNvPr>
          <p:cNvSpPr>
            <a:spLocks noChangeArrowheads="1"/>
          </p:cNvSpPr>
          <p:nvPr/>
        </p:nvSpPr>
        <p:spPr bwMode="auto">
          <a:xfrm>
            <a:off x="0" y="1930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2" name="Rectangle 2">
            <a:extLst>
              <a:ext uri="{FF2B5EF4-FFF2-40B4-BE49-F238E27FC236}">
                <a16:creationId xmlns:a16="http://schemas.microsoft.com/office/drawing/2014/main" id="{2A41DB29-ED8D-B6C6-6300-D5409FDE72B5}"/>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5" name="Rectangle 2">
            <a:extLst>
              <a:ext uri="{FF2B5EF4-FFF2-40B4-BE49-F238E27FC236}">
                <a16:creationId xmlns:a16="http://schemas.microsoft.com/office/drawing/2014/main" id="{09055C9E-213C-D2B0-94F8-372652F15C03}"/>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8" name="Rectangle 3">
            <a:extLst>
              <a:ext uri="{FF2B5EF4-FFF2-40B4-BE49-F238E27FC236}">
                <a16:creationId xmlns:a16="http://schemas.microsoft.com/office/drawing/2014/main" id="{0389C3C0-9444-DC84-D51E-5876C33740BA}"/>
              </a:ext>
            </a:extLst>
          </p:cNvPr>
          <p:cNvSpPr>
            <a:spLocks noChangeArrowheads="1"/>
          </p:cNvSpPr>
          <p:nvPr/>
        </p:nvSpPr>
        <p:spPr bwMode="auto">
          <a:xfrm>
            <a:off x="3089409" y="270161"/>
            <a:ext cx="6013185" cy="3740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just">
              <a:lnSpc>
                <a:spcPct val="107000"/>
              </a:lnSpc>
              <a:spcAft>
                <a:spcPts val="800"/>
              </a:spcAft>
            </a:pPr>
            <a:r>
              <a:rPr lang="en-IN" sz="1800" kern="100" dirty="0" smtClean="0">
                <a:effectLst/>
                <a:latin typeface="Times New Roman" panose="02020603050405020304" pitchFamily="18" charset="0"/>
                <a:ea typeface="Calibri" panose="020F0502020204030204" pitchFamily="34" charset="0"/>
                <a:cs typeface="Times New Roman" panose="02020603050405020304" pitchFamily="18" charset="0"/>
              </a:rPr>
              <a:t>Supplementary Figure 1. Comparison of average inference time</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A7168ED5-6C59-C82C-AB27-324C25B02C9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15837" y="914399"/>
            <a:ext cx="7918336" cy="4270603"/>
          </a:xfrm>
          <a:prstGeom prst="rect">
            <a:avLst/>
          </a:prstGeom>
          <a:noFill/>
          <a:ln>
            <a:noFill/>
          </a:ln>
        </p:spPr>
      </p:pic>
      <p:sp>
        <p:nvSpPr>
          <p:cNvPr id="7" name="TextBox 6">
            <a:extLst>
              <a:ext uri="{FF2B5EF4-FFF2-40B4-BE49-F238E27FC236}">
                <a16:creationId xmlns:a16="http://schemas.microsoft.com/office/drawing/2014/main" id="{2A8DC328-73D9-473F-A10A-7528E76B074F}"/>
              </a:ext>
            </a:extLst>
          </p:cNvPr>
          <p:cNvSpPr txBox="1"/>
          <p:nvPr/>
        </p:nvSpPr>
        <p:spPr>
          <a:xfrm>
            <a:off x="1384588" y="5656814"/>
            <a:ext cx="10180493" cy="646331"/>
          </a:xfrm>
          <a:prstGeom prst="rect">
            <a:avLst/>
          </a:prstGeom>
          <a:noFill/>
        </p:spPr>
        <p:txBody>
          <a:bodyPr wrap="square">
            <a:spAutoFit/>
          </a:bodyPr>
          <a:lstStyle/>
          <a:p>
            <a:pPr algn="just"/>
            <a:r>
              <a:rPr lang="en-IN" sz="1200" kern="100" dirty="0">
                <a:latin typeface="Times New Roman" panose="02020603050405020304" pitchFamily="18" charset="0"/>
                <a:ea typeface="Calibri" panose="020F0502020204030204" pitchFamily="34" charset="0"/>
                <a:cs typeface="Times New Roman" panose="02020603050405020304" pitchFamily="18" charset="0"/>
              </a:rPr>
              <a:t>Supplementary </a:t>
            </a:r>
            <a:r>
              <a:rPr lang="en-US" sz="1200" dirty="0" smtClean="0">
                <a:latin typeface="Times New Roman" panose="02020603050405020304" pitchFamily="18" charset="0"/>
                <a:cs typeface="Times New Roman" panose="02020603050405020304" pitchFamily="18" charset="0"/>
              </a:rPr>
              <a:t>Figure 1 </a:t>
            </a:r>
            <a:r>
              <a:rPr lang="en-US" sz="1200" dirty="0">
                <a:latin typeface="Times New Roman" panose="02020603050405020304" pitchFamily="18" charset="0"/>
                <a:cs typeface="Times New Roman" panose="02020603050405020304" pitchFamily="18" charset="0"/>
              </a:rPr>
              <a:t>presents the average inference time of five deep learning models for renal malignancy detection. While Inception V3 demonstrates the highest latency due to its complexity, the </a:t>
            </a:r>
            <a:r>
              <a:rPr lang="en-US" sz="1200" dirty="0" err="1">
                <a:latin typeface="Times New Roman" panose="02020603050405020304" pitchFamily="18" charset="0"/>
                <a:cs typeface="Times New Roman" panose="02020603050405020304" pitchFamily="18" charset="0"/>
              </a:rPr>
              <a:t>WaOA</a:t>
            </a:r>
            <a:r>
              <a:rPr lang="en-US" sz="1200" dirty="0">
                <a:latin typeface="Times New Roman" panose="02020603050405020304" pitchFamily="18" charset="0"/>
                <a:cs typeface="Times New Roman" panose="02020603050405020304" pitchFamily="18" charset="0"/>
              </a:rPr>
              <a:t>-optimized ResNet-50 shows a moderate increase over baseline ResNet-50, balancing improved predictive performance with computational efficiency. The results underscore the trade-off between model complexity and inference speed.</a:t>
            </a:r>
            <a:endParaRPr lang="en-IN"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4432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F2F33-1FFD-A783-8CFA-3C60C54C99CC}"/>
            </a:ext>
          </a:extLst>
        </p:cNvPr>
        <p:cNvGrpSpPr/>
        <p:nvPr/>
      </p:nvGrpSpPr>
      <p:grpSpPr>
        <a:xfrm>
          <a:off x="0" y="0"/>
          <a:ext cx="0" cy="0"/>
          <a:chOff x="0" y="0"/>
          <a:chExt cx="0" cy="0"/>
        </a:xfrm>
      </p:grpSpPr>
      <p:sp>
        <p:nvSpPr>
          <p:cNvPr id="6" name="Rectangle 2">
            <a:extLst>
              <a:ext uri="{FF2B5EF4-FFF2-40B4-BE49-F238E27FC236}">
                <a16:creationId xmlns:a16="http://schemas.microsoft.com/office/drawing/2014/main" id="{8B573EBE-C14F-8FC9-B7F5-92B81ADF8554}"/>
              </a:ext>
            </a:extLst>
          </p:cNvPr>
          <p:cNvSpPr>
            <a:spLocks noChangeArrowheads="1"/>
          </p:cNvSpPr>
          <p:nvPr/>
        </p:nvSpPr>
        <p:spPr bwMode="auto">
          <a:xfrm>
            <a:off x="0" y="1930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2" name="Rectangle 2">
            <a:extLst>
              <a:ext uri="{FF2B5EF4-FFF2-40B4-BE49-F238E27FC236}">
                <a16:creationId xmlns:a16="http://schemas.microsoft.com/office/drawing/2014/main" id="{F7E5034A-AAE9-DDF8-96AD-0BE2682EAF8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5" name="Rectangle 2">
            <a:extLst>
              <a:ext uri="{FF2B5EF4-FFF2-40B4-BE49-F238E27FC236}">
                <a16:creationId xmlns:a16="http://schemas.microsoft.com/office/drawing/2014/main" id="{96FFA540-84BE-3669-D6DD-1ED71E3E6B50}"/>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3" name="Rectangle 2">
            <a:extLst>
              <a:ext uri="{FF2B5EF4-FFF2-40B4-BE49-F238E27FC236}">
                <a16:creationId xmlns:a16="http://schemas.microsoft.com/office/drawing/2014/main" id="{EF6E609A-4DBB-BBF2-0D86-02E7086D035A}"/>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9" name="Rectangle 3">
            <a:extLst>
              <a:ext uri="{FF2B5EF4-FFF2-40B4-BE49-F238E27FC236}">
                <a16:creationId xmlns:a16="http://schemas.microsoft.com/office/drawing/2014/main" id="{715535AA-22D5-338B-6807-984940A8FECA}"/>
              </a:ext>
            </a:extLst>
          </p:cNvPr>
          <p:cNvSpPr>
            <a:spLocks noChangeArrowheads="1"/>
          </p:cNvSpPr>
          <p:nvPr/>
        </p:nvSpPr>
        <p:spPr bwMode="auto">
          <a:xfrm>
            <a:off x="3288179" y="193047"/>
            <a:ext cx="561564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IN" kern="100" dirty="0">
                <a:latin typeface="Times New Roman" panose="02020603050405020304" pitchFamily="18" charset="0"/>
                <a:ea typeface="Calibri" panose="020F0502020204030204" pitchFamily="34" charset="0"/>
                <a:cs typeface="Times New Roman" panose="02020603050405020304" pitchFamily="18" charset="0"/>
              </a:rPr>
              <a:t>Supplementary Figure </a:t>
            </a:r>
            <a:r>
              <a:rPr lang="en-IN" sz="1800" kern="100" dirty="0" smtClean="0">
                <a:effectLst/>
                <a:latin typeface="Times New Roman" panose="02020603050405020304" pitchFamily="18" charset="0"/>
                <a:ea typeface="Calibri" panose="020F0502020204030204" pitchFamily="34" charset="0"/>
                <a:cs typeface="Times New Roman" panose="02020603050405020304" pitchFamily="18" charset="0"/>
              </a:rPr>
              <a:t>2. </a:t>
            </a: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Heatmap of Performance Metrics</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A7DADE1D-44B2-8D32-5B9F-2F115B3BC818}"/>
              </a:ext>
            </a:extLst>
          </p:cNvPr>
          <p:cNvPicPr>
            <a:picLocks noChangeAspect="1"/>
          </p:cNvPicPr>
          <p:nvPr/>
        </p:nvPicPr>
        <p:blipFill>
          <a:blip r:embed="rId2">
            <a:extLst>
              <a:ext uri="{28A0092B-C50C-407E-A947-70E740481C1C}">
                <a14:useLocalDpi xmlns:a14="http://schemas.microsoft.com/office/drawing/2010/main" val="0"/>
              </a:ext>
            </a:extLst>
          </a:blip>
          <a:srcRect t="5359"/>
          <a:stretch/>
        </p:blipFill>
        <p:spPr bwMode="auto">
          <a:xfrm>
            <a:off x="2165043" y="644233"/>
            <a:ext cx="7530750" cy="5039143"/>
          </a:xfrm>
          <a:prstGeom prst="rect">
            <a:avLst/>
          </a:prstGeom>
          <a:noFill/>
          <a:ln>
            <a:noFill/>
          </a:ln>
        </p:spPr>
      </p:pic>
      <p:sp>
        <p:nvSpPr>
          <p:cNvPr id="8" name="TextBox 7">
            <a:extLst>
              <a:ext uri="{FF2B5EF4-FFF2-40B4-BE49-F238E27FC236}">
                <a16:creationId xmlns:a16="http://schemas.microsoft.com/office/drawing/2014/main" id="{CE14B625-5F4D-A8F1-EDC6-5A897572AA27}"/>
              </a:ext>
            </a:extLst>
          </p:cNvPr>
          <p:cNvSpPr txBox="1"/>
          <p:nvPr/>
        </p:nvSpPr>
        <p:spPr>
          <a:xfrm>
            <a:off x="1924916" y="5683376"/>
            <a:ext cx="8569902" cy="830997"/>
          </a:xfrm>
          <a:prstGeom prst="rect">
            <a:avLst/>
          </a:prstGeom>
          <a:noFill/>
        </p:spPr>
        <p:txBody>
          <a:bodyPr wrap="square">
            <a:spAutoFit/>
          </a:bodyPr>
          <a:lstStyle/>
          <a:p>
            <a:pPr algn="just"/>
            <a:r>
              <a:rPr lang="en-IN" sz="1200" kern="100" dirty="0">
                <a:latin typeface="Times New Roman" panose="02020603050405020304" pitchFamily="18" charset="0"/>
                <a:ea typeface="Calibri" panose="020F0502020204030204" pitchFamily="34" charset="0"/>
                <a:cs typeface="Times New Roman" panose="02020603050405020304" pitchFamily="18" charset="0"/>
              </a:rPr>
              <a:t>Supplementary </a:t>
            </a:r>
            <a:r>
              <a:rPr lang="en-US" sz="1200" dirty="0" smtClean="0">
                <a:latin typeface="Times New Roman" panose="02020603050405020304" pitchFamily="18" charset="0"/>
                <a:cs typeface="Times New Roman" panose="02020603050405020304" pitchFamily="18" charset="0"/>
              </a:rPr>
              <a:t>Figure 2 </a:t>
            </a:r>
            <a:r>
              <a:rPr lang="en-US" sz="1200" dirty="0">
                <a:latin typeface="Times New Roman" panose="02020603050405020304" pitchFamily="18" charset="0"/>
                <a:cs typeface="Times New Roman" panose="02020603050405020304" pitchFamily="18" charset="0"/>
              </a:rPr>
              <a:t>displays a heatmap of performance metrics for five deep learning models applied to renal malignancy detection. The </a:t>
            </a:r>
            <a:r>
              <a:rPr lang="en-US" sz="1200" dirty="0" err="1">
                <a:latin typeface="Times New Roman" panose="02020603050405020304" pitchFamily="18" charset="0"/>
                <a:cs typeface="Times New Roman" panose="02020603050405020304" pitchFamily="18" charset="0"/>
              </a:rPr>
              <a:t>WaOA</a:t>
            </a:r>
            <a:r>
              <a:rPr lang="en-US" sz="1200" dirty="0">
                <a:latin typeface="Times New Roman" panose="02020603050405020304" pitchFamily="18" charset="0"/>
                <a:cs typeface="Times New Roman" panose="02020603050405020304" pitchFamily="18" charset="0"/>
              </a:rPr>
              <a:t>-optimized ResNet-50 model leads across all metrics—including accuracy, precision, recall, F1-score, specificity, and AUC-ROC—highlighting the effectiveness of metaheuristic optimization in significantly improving classification accuracy and model robustness.</a:t>
            </a:r>
            <a:endParaRPr lang="en-IN"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0622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EF505BC9-DFE8-0834-20CC-FDA8BD63467E}"/>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6" name="Rectangle 3">
            <a:extLst>
              <a:ext uri="{FF2B5EF4-FFF2-40B4-BE49-F238E27FC236}">
                <a16:creationId xmlns:a16="http://schemas.microsoft.com/office/drawing/2014/main" id="{59AA6D1B-0E41-F8FF-8541-50E5537EAF83}"/>
              </a:ext>
            </a:extLst>
          </p:cNvPr>
          <p:cNvSpPr>
            <a:spLocks noChangeArrowheads="1"/>
          </p:cNvSpPr>
          <p:nvPr/>
        </p:nvSpPr>
        <p:spPr bwMode="auto">
          <a:xfrm>
            <a:off x="-218302" y="0"/>
            <a:ext cx="11283282" cy="530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457200" indent="457200" algn="just">
              <a:lnSpc>
                <a:spcPct val="107000"/>
              </a:lnSpc>
              <a:spcAft>
                <a:spcPts val="800"/>
              </a:spcAft>
            </a:pPr>
            <a:r>
              <a:rPr lang="en-IN" sz="2800" kern="100" dirty="0">
                <a:latin typeface="Times New Roman" panose="02020603050405020304" pitchFamily="18" charset="0"/>
                <a:ea typeface="Calibri" panose="020F0502020204030204" pitchFamily="34" charset="0"/>
                <a:cs typeface="Times New Roman" panose="02020603050405020304" pitchFamily="18" charset="0"/>
              </a:rPr>
              <a:t>Supplementary Figure </a:t>
            </a:r>
            <a:r>
              <a:rPr lang="en-IN" sz="2800" kern="100" dirty="0" smtClean="0">
                <a:effectLst/>
                <a:latin typeface="Times New Roman" panose="02020603050405020304" pitchFamily="18" charset="0"/>
                <a:ea typeface="Calibri" panose="020F0502020204030204" pitchFamily="34" charset="0"/>
                <a:cs typeface="Times New Roman" panose="02020603050405020304" pitchFamily="18" charset="0"/>
              </a:rPr>
              <a:t>3.  </a:t>
            </a:r>
            <a:r>
              <a:rPr lang="en-IN" sz="2800" kern="100" dirty="0">
                <a:effectLst/>
                <a:latin typeface="Times New Roman" panose="02020603050405020304" pitchFamily="18" charset="0"/>
                <a:ea typeface="Calibri" panose="020F0502020204030204" pitchFamily="34" charset="0"/>
                <a:cs typeface="Times New Roman" panose="02020603050405020304" pitchFamily="18" charset="0"/>
              </a:rPr>
              <a:t>AI Interpretation using Occlusion Sensitivity</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id="{774B2DC1-85A3-A133-FC30-F4215181680D}"/>
              </a:ext>
            </a:extLst>
          </p:cNvPr>
          <p:cNvGraphicFramePr>
            <a:graphicFrameLocks noGrp="1"/>
          </p:cNvGraphicFramePr>
          <p:nvPr>
            <p:extLst>
              <p:ext uri="{D42A27DB-BD31-4B8C-83A1-F6EECF244321}">
                <p14:modId xmlns:p14="http://schemas.microsoft.com/office/powerpoint/2010/main" val="3806028828"/>
              </p:ext>
            </p:extLst>
          </p:nvPr>
        </p:nvGraphicFramePr>
        <p:xfrm>
          <a:off x="2128346" y="4414263"/>
          <a:ext cx="9021444" cy="819889"/>
        </p:xfrm>
        <a:graphic>
          <a:graphicData uri="http://schemas.openxmlformats.org/drawingml/2006/table">
            <a:tbl>
              <a:tblPr firstRow="1" firstCol="1" bandRow="1">
                <a:tableStyleId>{2D5ABB26-0587-4C30-8999-92F81FD0307C}</a:tableStyleId>
              </a:tblPr>
              <a:tblGrid>
                <a:gridCol w="3080333">
                  <a:extLst>
                    <a:ext uri="{9D8B030D-6E8A-4147-A177-3AD203B41FA5}">
                      <a16:colId xmlns:a16="http://schemas.microsoft.com/office/drawing/2014/main" val="2155453663"/>
                    </a:ext>
                  </a:extLst>
                </a:gridCol>
                <a:gridCol w="5941111">
                  <a:extLst>
                    <a:ext uri="{9D8B030D-6E8A-4147-A177-3AD203B41FA5}">
                      <a16:colId xmlns:a16="http://schemas.microsoft.com/office/drawing/2014/main" val="1597620269"/>
                    </a:ext>
                  </a:extLst>
                </a:gridCol>
              </a:tblGrid>
              <a:tr h="819889">
                <a:tc>
                  <a:txBody>
                    <a:bodyPr/>
                    <a:lstStyle/>
                    <a:p>
                      <a:pPr marL="342900" lvl="0" indent="-342900" algn="just">
                        <a:lnSpc>
                          <a:spcPct val="107000"/>
                        </a:lnSpc>
                        <a:spcAft>
                          <a:spcPts val="800"/>
                        </a:spcAft>
                        <a:buFont typeface="+mj-lt"/>
                        <a:buAutoNum type="alphaLcParenBoth"/>
                      </a:pPr>
                      <a:r>
                        <a:rPr lang="en-IN" sz="2600" kern="100" dirty="0">
                          <a:effectLst/>
                          <a:latin typeface="Times New Roman" panose="02020603050405020304" pitchFamily="18" charset="0"/>
                          <a:cs typeface="Times New Roman" panose="02020603050405020304" pitchFamily="18" charset="0"/>
                        </a:rPr>
                        <a:t>Renal Cyst</a:t>
                      </a:r>
                      <a:endParaRPr lang="en-IN" sz="2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00" marR="63500" marT="63500" marB="63500"/>
                </a:tc>
                <a:tc>
                  <a:txBody>
                    <a:bodyPr/>
                    <a:lstStyle/>
                    <a:p>
                      <a:pPr algn="just">
                        <a:lnSpc>
                          <a:spcPct val="107000"/>
                        </a:lnSpc>
                        <a:spcAft>
                          <a:spcPts val="800"/>
                        </a:spcAft>
                      </a:pPr>
                      <a:r>
                        <a:rPr lang="en-IN" sz="2600" kern="100" dirty="0">
                          <a:effectLst/>
                          <a:latin typeface="Times New Roman" panose="02020603050405020304" pitchFamily="18" charset="0"/>
                          <a:cs typeface="Times New Roman" panose="02020603050405020304" pitchFamily="18" charset="0"/>
                        </a:rPr>
                        <a:t>              (b)AI interpretation of renal cyst</a:t>
                      </a:r>
                      <a:endParaRPr lang="en-IN" sz="2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00" marR="63500" marT="63500" marB="63500"/>
                </a:tc>
                <a:extLst>
                  <a:ext uri="{0D108BD9-81ED-4DB2-BD59-A6C34878D82A}">
                    <a16:rowId xmlns:a16="http://schemas.microsoft.com/office/drawing/2014/main" val="3063944431"/>
                  </a:ext>
                </a:extLst>
              </a:tr>
            </a:tbl>
          </a:graphicData>
        </a:graphic>
      </p:graphicFrame>
      <p:pic>
        <p:nvPicPr>
          <p:cNvPr id="2054" name="Picture 34">
            <a:extLst>
              <a:ext uri="{FF2B5EF4-FFF2-40B4-BE49-F238E27FC236}">
                <a16:creationId xmlns:a16="http://schemas.microsoft.com/office/drawing/2014/main" id="{86FB5D5A-D904-462C-0334-0F2AFF3EEA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3095" y="617872"/>
            <a:ext cx="3680243" cy="3750611"/>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33">
            <a:extLst>
              <a:ext uri="{FF2B5EF4-FFF2-40B4-BE49-F238E27FC236}">
                <a16:creationId xmlns:a16="http://schemas.microsoft.com/office/drawing/2014/main" id="{F70970E7-88F0-0C9C-BF93-DB56ECFC9D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01803" y="617871"/>
            <a:ext cx="4401059" cy="370911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46FC5500-B378-6426-6588-74541DDB5585}"/>
              </a:ext>
            </a:extLst>
          </p:cNvPr>
          <p:cNvSpPr txBox="1"/>
          <p:nvPr/>
        </p:nvSpPr>
        <p:spPr>
          <a:xfrm>
            <a:off x="1675534" y="5259085"/>
            <a:ext cx="8300089" cy="830997"/>
          </a:xfrm>
          <a:prstGeom prst="rect">
            <a:avLst/>
          </a:prstGeom>
          <a:noFill/>
        </p:spPr>
        <p:txBody>
          <a:bodyPr wrap="square">
            <a:spAutoFit/>
          </a:bodyPr>
          <a:lstStyle/>
          <a:p>
            <a:pPr algn="just"/>
            <a:r>
              <a:rPr lang="en-IN" sz="1200" kern="100" dirty="0">
                <a:latin typeface="Times New Roman" panose="02020603050405020304" pitchFamily="18" charset="0"/>
                <a:ea typeface="Calibri" panose="020F0502020204030204" pitchFamily="34" charset="0"/>
                <a:cs typeface="Times New Roman" panose="02020603050405020304" pitchFamily="18" charset="0"/>
              </a:rPr>
              <a:t>Supplementary </a:t>
            </a:r>
            <a:r>
              <a:rPr lang="en-US" sz="1200" dirty="0" smtClean="0">
                <a:latin typeface="Times New Roman" panose="02020603050405020304" pitchFamily="18" charset="0"/>
                <a:cs typeface="Times New Roman" panose="02020603050405020304" pitchFamily="18" charset="0"/>
              </a:rPr>
              <a:t>Figure 3 </a:t>
            </a:r>
            <a:r>
              <a:rPr lang="en-US" sz="1200" dirty="0">
                <a:latin typeface="Times New Roman" panose="02020603050405020304" pitchFamily="18" charset="0"/>
                <a:cs typeface="Times New Roman" panose="02020603050405020304" pitchFamily="18" charset="0"/>
              </a:rPr>
              <a:t>illustrates Occlusion Sensitivity Analysis for renal malignancy detection, showing original CT scans alongside heatmaps that highlight regions influencing model predictions. High-importance areas are marked in red and yellow, with minimal activation in normal cases and distinct focus patterns for conditions like cysts, stones, and tumors—demonstrating the interpretability and diagnostic relevance of the AI model.</a:t>
            </a:r>
            <a:endParaRPr lang="en-IN"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5803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4C0FF-92CE-7E71-D2D1-D9AA6F22DF82}"/>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581295A3-B4FB-1CE5-C7BF-564D3316BC23}"/>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6" name="Rectangle 3">
            <a:extLst>
              <a:ext uri="{FF2B5EF4-FFF2-40B4-BE49-F238E27FC236}">
                <a16:creationId xmlns:a16="http://schemas.microsoft.com/office/drawing/2014/main" id="{8A7996B3-6A2E-CB9B-E210-CECC0C1A930D}"/>
              </a:ext>
            </a:extLst>
          </p:cNvPr>
          <p:cNvSpPr>
            <a:spLocks noChangeArrowheads="1"/>
          </p:cNvSpPr>
          <p:nvPr/>
        </p:nvSpPr>
        <p:spPr bwMode="auto">
          <a:xfrm>
            <a:off x="-503911" y="363409"/>
            <a:ext cx="11283282" cy="530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457200" indent="457200" algn="just">
              <a:lnSpc>
                <a:spcPct val="107000"/>
              </a:lnSpc>
              <a:spcAft>
                <a:spcPts val="800"/>
              </a:spcAft>
            </a:pPr>
            <a:r>
              <a:rPr lang="en-IN" sz="2800" kern="100" dirty="0">
                <a:latin typeface="Times New Roman" panose="02020603050405020304" pitchFamily="18" charset="0"/>
                <a:ea typeface="Calibri" panose="020F0502020204030204" pitchFamily="34" charset="0"/>
                <a:cs typeface="Times New Roman" panose="02020603050405020304" pitchFamily="18" charset="0"/>
              </a:rPr>
              <a:t>Supplementary Figure </a:t>
            </a:r>
            <a:r>
              <a:rPr lang="en-IN" sz="2800" kern="100" dirty="0" smtClean="0">
                <a:effectLst/>
                <a:latin typeface="Times New Roman" panose="02020603050405020304" pitchFamily="18" charset="0"/>
                <a:ea typeface="Calibri" panose="020F0502020204030204" pitchFamily="34" charset="0"/>
                <a:cs typeface="Times New Roman" panose="02020603050405020304" pitchFamily="18" charset="0"/>
              </a:rPr>
              <a:t>3.  </a:t>
            </a:r>
            <a:r>
              <a:rPr lang="en-IN" sz="2800" kern="100" dirty="0">
                <a:effectLst/>
                <a:latin typeface="Times New Roman" panose="02020603050405020304" pitchFamily="18" charset="0"/>
                <a:ea typeface="Calibri" panose="020F0502020204030204" pitchFamily="34" charset="0"/>
                <a:cs typeface="Times New Roman" panose="02020603050405020304" pitchFamily="18" charset="0"/>
              </a:rPr>
              <a:t>AI Interpretation using Occlusion Sensitivity</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id="{3DE3962D-58EA-AD31-7F90-4B3650258322}"/>
              </a:ext>
            </a:extLst>
          </p:cNvPr>
          <p:cNvGraphicFramePr>
            <a:graphicFrameLocks noGrp="1"/>
          </p:cNvGraphicFramePr>
          <p:nvPr>
            <p:extLst>
              <p:ext uri="{D42A27DB-BD31-4B8C-83A1-F6EECF244321}">
                <p14:modId xmlns:p14="http://schemas.microsoft.com/office/powerpoint/2010/main" val="1211938818"/>
              </p:ext>
            </p:extLst>
          </p:nvPr>
        </p:nvGraphicFramePr>
        <p:xfrm>
          <a:off x="816240" y="4360466"/>
          <a:ext cx="10077732" cy="819889"/>
        </p:xfrm>
        <a:graphic>
          <a:graphicData uri="http://schemas.openxmlformats.org/drawingml/2006/table">
            <a:tbl>
              <a:tblPr firstRow="1" firstCol="1" bandRow="1">
                <a:tableStyleId>{2D5ABB26-0587-4C30-8999-92F81FD0307C}</a:tableStyleId>
              </a:tblPr>
              <a:tblGrid>
                <a:gridCol w="4123405">
                  <a:extLst>
                    <a:ext uri="{9D8B030D-6E8A-4147-A177-3AD203B41FA5}">
                      <a16:colId xmlns:a16="http://schemas.microsoft.com/office/drawing/2014/main" val="2155453663"/>
                    </a:ext>
                  </a:extLst>
                </a:gridCol>
                <a:gridCol w="5954327">
                  <a:extLst>
                    <a:ext uri="{9D8B030D-6E8A-4147-A177-3AD203B41FA5}">
                      <a16:colId xmlns:a16="http://schemas.microsoft.com/office/drawing/2014/main" val="1597620269"/>
                    </a:ext>
                  </a:extLst>
                </a:gridCol>
              </a:tblGrid>
              <a:tr h="819889">
                <a:tc>
                  <a:txBody>
                    <a:bodyPr/>
                    <a:lstStyle/>
                    <a:p>
                      <a:pPr marL="0" lvl="0" indent="0" algn="just">
                        <a:lnSpc>
                          <a:spcPct val="107000"/>
                        </a:lnSpc>
                        <a:spcAft>
                          <a:spcPts val="800"/>
                        </a:spcAft>
                        <a:buFont typeface="+mj-lt"/>
                        <a:buNone/>
                      </a:pPr>
                      <a:r>
                        <a:rPr lang="en-IN" sz="2600" kern="100" dirty="0">
                          <a:effectLst/>
                          <a:latin typeface="Times New Roman" panose="02020603050405020304" pitchFamily="18" charset="0"/>
                          <a:ea typeface="Calibri" panose="020F0502020204030204" pitchFamily="34" charset="0"/>
                          <a:cs typeface="Times New Roman" panose="02020603050405020304" pitchFamily="18" charset="0"/>
                        </a:rPr>
                        <a:t>   (c ) Normal Renal Image</a:t>
                      </a:r>
                    </a:p>
                  </a:txBody>
                  <a:tcPr marL="63500" marR="63500" marT="63500" marB="63500"/>
                </a:tc>
                <a:tc>
                  <a:txBody>
                    <a:bodyPr/>
                    <a:lstStyle/>
                    <a:p>
                      <a:pPr algn="just">
                        <a:lnSpc>
                          <a:spcPct val="107000"/>
                        </a:lnSpc>
                        <a:spcAft>
                          <a:spcPts val="800"/>
                        </a:spcAft>
                      </a:pPr>
                      <a:r>
                        <a:rPr lang="en-IN" sz="2600" kern="100" dirty="0">
                          <a:effectLst/>
                          <a:latin typeface="Times New Roman" panose="02020603050405020304" pitchFamily="18" charset="0"/>
                          <a:cs typeface="Times New Roman" panose="02020603050405020304" pitchFamily="18" charset="0"/>
                        </a:rPr>
                        <a:t>(d) AI interpretation of normal Kidney</a:t>
                      </a:r>
                      <a:endParaRPr lang="en-IN" sz="2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00" marR="63500" marT="63500" marB="63500"/>
                </a:tc>
                <a:extLst>
                  <a:ext uri="{0D108BD9-81ED-4DB2-BD59-A6C34878D82A}">
                    <a16:rowId xmlns:a16="http://schemas.microsoft.com/office/drawing/2014/main" val="3063944431"/>
                  </a:ext>
                </a:extLst>
              </a:tr>
            </a:tbl>
          </a:graphicData>
        </a:graphic>
      </p:graphicFrame>
      <p:pic>
        <p:nvPicPr>
          <p:cNvPr id="2" name="Picture 1">
            <a:extLst>
              <a:ext uri="{FF2B5EF4-FFF2-40B4-BE49-F238E27FC236}">
                <a16:creationId xmlns:a16="http://schemas.microsoft.com/office/drawing/2014/main" id="{C4F6487E-DAB3-FFDB-B929-6E142C2C825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25552" y="1245443"/>
            <a:ext cx="2899606" cy="2772011"/>
          </a:xfrm>
          <a:prstGeom prst="rect">
            <a:avLst/>
          </a:prstGeom>
          <a:noFill/>
          <a:ln>
            <a:noFill/>
          </a:ln>
        </p:spPr>
      </p:pic>
      <p:pic>
        <p:nvPicPr>
          <p:cNvPr id="3" name="Picture 2">
            <a:extLst>
              <a:ext uri="{FF2B5EF4-FFF2-40B4-BE49-F238E27FC236}">
                <a16:creationId xmlns:a16="http://schemas.microsoft.com/office/drawing/2014/main" id="{5F62C1B9-1FCC-0C06-8627-DB2F50304CE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40358" y="814595"/>
            <a:ext cx="4452971" cy="3440932"/>
          </a:xfrm>
          <a:prstGeom prst="rect">
            <a:avLst/>
          </a:prstGeom>
          <a:noFill/>
          <a:ln>
            <a:noFill/>
          </a:ln>
        </p:spPr>
      </p:pic>
      <p:sp>
        <p:nvSpPr>
          <p:cNvPr id="8" name="TextBox 7">
            <a:extLst>
              <a:ext uri="{FF2B5EF4-FFF2-40B4-BE49-F238E27FC236}">
                <a16:creationId xmlns:a16="http://schemas.microsoft.com/office/drawing/2014/main" id="{3C26B35D-7301-F08B-3C33-646EB33E2F31}"/>
              </a:ext>
            </a:extLst>
          </p:cNvPr>
          <p:cNvSpPr txBox="1"/>
          <p:nvPr/>
        </p:nvSpPr>
        <p:spPr>
          <a:xfrm>
            <a:off x="1018309" y="4938329"/>
            <a:ext cx="9736282" cy="646331"/>
          </a:xfrm>
          <a:prstGeom prst="rect">
            <a:avLst/>
          </a:prstGeom>
          <a:noFill/>
        </p:spPr>
        <p:txBody>
          <a:bodyPr wrap="square">
            <a:spAutoFit/>
          </a:bodyPr>
          <a:lstStyle/>
          <a:p>
            <a:pPr algn="just"/>
            <a:r>
              <a:rPr lang="en-IN" sz="1200" kern="100" dirty="0">
                <a:latin typeface="Times New Roman" panose="02020603050405020304" pitchFamily="18" charset="0"/>
                <a:ea typeface="Calibri" panose="020F0502020204030204" pitchFamily="34" charset="0"/>
                <a:cs typeface="Times New Roman" panose="02020603050405020304" pitchFamily="18" charset="0"/>
              </a:rPr>
              <a:t>Supplementary </a:t>
            </a:r>
            <a:r>
              <a:rPr lang="en-US" sz="1200" dirty="0" smtClean="0">
                <a:latin typeface="Times New Roman" panose="02020603050405020304" pitchFamily="18" charset="0"/>
                <a:cs typeface="Times New Roman" panose="02020603050405020304" pitchFamily="18" charset="0"/>
              </a:rPr>
              <a:t>Figure 3 </a:t>
            </a:r>
            <a:r>
              <a:rPr lang="en-US" sz="1200" dirty="0">
                <a:latin typeface="Times New Roman" panose="02020603050405020304" pitchFamily="18" charset="0"/>
                <a:cs typeface="Times New Roman" panose="02020603050405020304" pitchFamily="18" charset="0"/>
              </a:rPr>
              <a:t>illustrates Occlusion Sensitivity Analysis for renal malignancy detection, showing original CT scans alongside heatmaps that highlight regions influencing model predictions. High-importance areas are marked in red and yellow, with minimal activation in normal cases and distinct focus patterns for conditions like cysts, stones, and tumors—demonstrating the interpretability and diagnostic relevance of the AI model.</a:t>
            </a:r>
            <a:endParaRPr lang="en-IN"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7979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59926-0DE1-8B8E-A1FB-A1807BECD0C2}"/>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68F9E827-CC92-7EFE-50CA-2E51405F9105}"/>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6" name="Rectangle 3">
            <a:extLst>
              <a:ext uri="{FF2B5EF4-FFF2-40B4-BE49-F238E27FC236}">
                <a16:creationId xmlns:a16="http://schemas.microsoft.com/office/drawing/2014/main" id="{504CA865-41E1-7288-9504-7D39F9DBBA53}"/>
              </a:ext>
            </a:extLst>
          </p:cNvPr>
          <p:cNvSpPr>
            <a:spLocks noChangeArrowheads="1"/>
          </p:cNvSpPr>
          <p:nvPr/>
        </p:nvSpPr>
        <p:spPr bwMode="auto">
          <a:xfrm>
            <a:off x="32161" y="73151"/>
            <a:ext cx="11283282" cy="530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457200" indent="457200" algn="just">
              <a:lnSpc>
                <a:spcPct val="107000"/>
              </a:lnSpc>
              <a:spcAft>
                <a:spcPts val="800"/>
              </a:spcAft>
            </a:pPr>
            <a:r>
              <a:rPr lang="en-IN" sz="2800" kern="100" dirty="0">
                <a:latin typeface="Times New Roman" panose="02020603050405020304" pitchFamily="18" charset="0"/>
                <a:ea typeface="Calibri" panose="020F0502020204030204" pitchFamily="34" charset="0"/>
                <a:cs typeface="Times New Roman" panose="02020603050405020304" pitchFamily="18" charset="0"/>
              </a:rPr>
              <a:t>Supplementary Figure </a:t>
            </a:r>
            <a:r>
              <a:rPr lang="en-IN" sz="2800" kern="100" dirty="0" smtClean="0">
                <a:effectLst/>
                <a:latin typeface="Times New Roman" panose="02020603050405020304" pitchFamily="18" charset="0"/>
                <a:ea typeface="Calibri" panose="020F0502020204030204" pitchFamily="34" charset="0"/>
                <a:cs typeface="Times New Roman" panose="02020603050405020304" pitchFamily="18" charset="0"/>
              </a:rPr>
              <a:t>3.  </a:t>
            </a:r>
            <a:r>
              <a:rPr lang="en-IN" sz="2800" kern="100" dirty="0">
                <a:effectLst/>
                <a:latin typeface="Times New Roman" panose="02020603050405020304" pitchFamily="18" charset="0"/>
                <a:ea typeface="Calibri" panose="020F0502020204030204" pitchFamily="34" charset="0"/>
                <a:cs typeface="Times New Roman" panose="02020603050405020304" pitchFamily="18" charset="0"/>
              </a:rPr>
              <a:t>AI Interpretation using Occlusion Sensitivity</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id="{00A3A195-A136-BD13-5642-AF4E6E77F301}"/>
              </a:ext>
            </a:extLst>
          </p:cNvPr>
          <p:cNvGraphicFramePr>
            <a:graphicFrameLocks noGrp="1"/>
          </p:cNvGraphicFramePr>
          <p:nvPr>
            <p:extLst>
              <p:ext uri="{D42A27DB-BD31-4B8C-83A1-F6EECF244321}">
                <p14:modId xmlns:p14="http://schemas.microsoft.com/office/powerpoint/2010/main" val="2415623888"/>
              </p:ext>
            </p:extLst>
          </p:nvPr>
        </p:nvGraphicFramePr>
        <p:xfrm>
          <a:off x="1923392" y="4450817"/>
          <a:ext cx="8261131" cy="819889"/>
        </p:xfrm>
        <a:graphic>
          <a:graphicData uri="http://schemas.openxmlformats.org/drawingml/2006/table">
            <a:tbl>
              <a:tblPr firstRow="1" firstCol="1" bandRow="1">
                <a:tableStyleId>{2D5ABB26-0587-4C30-8999-92F81FD0307C}</a:tableStyleId>
              </a:tblPr>
              <a:tblGrid>
                <a:gridCol w="3046970">
                  <a:extLst>
                    <a:ext uri="{9D8B030D-6E8A-4147-A177-3AD203B41FA5}">
                      <a16:colId xmlns:a16="http://schemas.microsoft.com/office/drawing/2014/main" val="2155453663"/>
                    </a:ext>
                  </a:extLst>
                </a:gridCol>
                <a:gridCol w="5214161">
                  <a:extLst>
                    <a:ext uri="{9D8B030D-6E8A-4147-A177-3AD203B41FA5}">
                      <a16:colId xmlns:a16="http://schemas.microsoft.com/office/drawing/2014/main" val="1597620269"/>
                    </a:ext>
                  </a:extLst>
                </a:gridCol>
              </a:tblGrid>
              <a:tr h="819889">
                <a:tc>
                  <a:txBody>
                    <a:bodyPr/>
                    <a:lstStyle/>
                    <a:p>
                      <a:pPr marL="0" lvl="0" indent="0" algn="just">
                        <a:lnSpc>
                          <a:spcPct val="107000"/>
                        </a:lnSpc>
                        <a:spcAft>
                          <a:spcPts val="800"/>
                        </a:spcAft>
                        <a:buFont typeface="+mj-lt"/>
                        <a:buNone/>
                      </a:pPr>
                      <a:r>
                        <a:rPr lang="en-IN" sz="2600" kern="100" dirty="0">
                          <a:effectLst/>
                          <a:latin typeface="Times New Roman" panose="02020603050405020304" pitchFamily="18" charset="0"/>
                          <a:ea typeface="Calibri" panose="020F0502020204030204" pitchFamily="34" charset="0"/>
                          <a:cs typeface="Times New Roman" panose="02020603050405020304" pitchFamily="18" charset="0"/>
                        </a:rPr>
                        <a:t>(e ) Renal Stone</a:t>
                      </a:r>
                    </a:p>
                  </a:txBody>
                  <a:tcPr marL="63500" marR="63500" marT="63500" marB="63500"/>
                </a:tc>
                <a:tc>
                  <a:txBody>
                    <a:bodyPr/>
                    <a:lstStyle/>
                    <a:p>
                      <a:pPr algn="just">
                        <a:lnSpc>
                          <a:spcPct val="107000"/>
                        </a:lnSpc>
                        <a:spcAft>
                          <a:spcPts val="800"/>
                        </a:spcAft>
                      </a:pPr>
                      <a:r>
                        <a:rPr lang="en-IN" sz="2600" kern="100" dirty="0">
                          <a:effectLst/>
                          <a:latin typeface="Times New Roman" panose="02020603050405020304" pitchFamily="18" charset="0"/>
                          <a:cs typeface="Times New Roman" panose="02020603050405020304" pitchFamily="18" charset="0"/>
                        </a:rPr>
                        <a:t>(f)AI interpretation of renal stone</a:t>
                      </a:r>
                      <a:endParaRPr lang="en-IN" sz="2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00" marR="63500" marT="63500" marB="63500"/>
                </a:tc>
                <a:extLst>
                  <a:ext uri="{0D108BD9-81ED-4DB2-BD59-A6C34878D82A}">
                    <a16:rowId xmlns:a16="http://schemas.microsoft.com/office/drawing/2014/main" val="3063944431"/>
                  </a:ext>
                </a:extLst>
              </a:tr>
            </a:tbl>
          </a:graphicData>
        </a:graphic>
      </p:graphicFrame>
      <p:pic>
        <p:nvPicPr>
          <p:cNvPr id="10" name="Picture 9">
            <a:extLst>
              <a:ext uri="{FF2B5EF4-FFF2-40B4-BE49-F238E27FC236}">
                <a16:creationId xmlns:a16="http://schemas.microsoft.com/office/drawing/2014/main" id="{E5833D72-65A2-BE1A-AB44-9464488805F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75935" y="1053752"/>
            <a:ext cx="3185706" cy="2913682"/>
          </a:xfrm>
          <a:prstGeom prst="rect">
            <a:avLst/>
          </a:prstGeom>
          <a:noFill/>
          <a:ln>
            <a:noFill/>
          </a:ln>
        </p:spPr>
      </p:pic>
      <p:pic>
        <p:nvPicPr>
          <p:cNvPr id="11" name="Picture 10">
            <a:extLst>
              <a:ext uri="{FF2B5EF4-FFF2-40B4-BE49-F238E27FC236}">
                <a16:creationId xmlns:a16="http://schemas.microsoft.com/office/drawing/2014/main" id="{0FB0D6F9-DAEB-FFF8-43B9-54EB4400450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51040" y="904028"/>
            <a:ext cx="4633483" cy="3253699"/>
          </a:xfrm>
          <a:prstGeom prst="rect">
            <a:avLst/>
          </a:prstGeom>
          <a:noFill/>
          <a:ln>
            <a:noFill/>
          </a:ln>
        </p:spPr>
      </p:pic>
      <p:sp>
        <p:nvSpPr>
          <p:cNvPr id="3" name="TextBox 2">
            <a:extLst>
              <a:ext uri="{FF2B5EF4-FFF2-40B4-BE49-F238E27FC236}">
                <a16:creationId xmlns:a16="http://schemas.microsoft.com/office/drawing/2014/main" id="{3B3B9287-4B3D-16CE-A2B3-DE2AAC72D4CD}"/>
              </a:ext>
            </a:extLst>
          </p:cNvPr>
          <p:cNvSpPr txBox="1"/>
          <p:nvPr/>
        </p:nvSpPr>
        <p:spPr>
          <a:xfrm>
            <a:off x="976745" y="5270821"/>
            <a:ext cx="9788237" cy="646331"/>
          </a:xfrm>
          <a:prstGeom prst="rect">
            <a:avLst/>
          </a:prstGeom>
          <a:noFill/>
        </p:spPr>
        <p:txBody>
          <a:bodyPr wrap="square">
            <a:spAutoFit/>
          </a:bodyPr>
          <a:lstStyle/>
          <a:p>
            <a:pPr algn="just"/>
            <a:r>
              <a:rPr lang="en-IN" sz="1200" kern="100" dirty="0">
                <a:latin typeface="Times New Roman" panose="02020603050405020304" pitchFamily="18" charset="0"/>
                <a:ea typeface="Calibri" panose="020F0502020204030204" pitchFamily="34" charset="0"/>
                <a:cs typeface="Times New Roman" panose="02020603050405020304" pitchFamily="18" charset="0"/>
              </a:rPr>
              <a:t>Supplementary </a:t>
            </a:r>
            <a:r>
              <a:rPr lang="en-US" sz="1200" dirty="0" smtClean="0">
                <a:latin typeface="Times New Roman" panose="02020603050405020304" pitchFamily="18" charset="0"/>
                <a:cs typeface="Times New Roman" panose="02020603050405020304" pitchFamily="18" charset="0"/>
              </a:rPr>
              <a:t>Figure 3 </a:t>
            </a:r>
            <a:r>
              <a:rPr lang="en-US" sz="1200" dirty="0">
                <a:latin typeface="Times New Roman" panose="02020603050405020304" pitchFamily="18" charset="0"/>
                <a:cs typeface="Times New Roman" panose="02020603050405020304" pitchFamily="18" charset="0"/>
              </a:rPr>
              <a:t>illustrates Occlusion Sensitivity Analysis for renal malignancy detection, showing original CT scans alongside heatmaps that highlight regions influencing model predictions. High-importance areas are marked in red and yellow, with minimal activation in normal cases and distinct focus patterns for conditions like cysts, stones, and tumors—demonstrating the interpretability and diagnostic relevance of the AI model.</a:t>
            </a:r>
            <a:endParaRPr lang="en-IN"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3044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D95E07-68AA-FC4A-FBEE-9C5723D1B2A7}"/>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D0971834-603C-8C48-E241-CDA494911AE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6" name="Rectangle 3">
            <a:extLst>
              <a:ext uri="{FF2B5EF4-FFF2-40B4-BE49-F238E27FC236}">
                <a16:creationId xmlns:a16="http://schemas.microsoft.com/office/drawing/2014/main" id="{6ACE19E6-D6B2-0D94-18DF-4647F24A9C7E}"/>
              </a:ext>
            </a:extLst>
          </p:cNvPr>
          <p:cNvSpPr>
            <a:spLocks noChangeArrowheads="1"/>
          </p:cNvSpPr>
          <p:nvPr/>
        </p:nvSpPr>
        <p:spPr bwMode="auto">
          <a:xfrm>
            <a:off x="77996" y="13884"/>
            <a:ext cx="11283282" cy="530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457200" indent="457200" algn="just">
              <a:lnSpc>
                <a:spcPct val="107000"/>
              </a:lnSpc>
              <a:spcAft>
                <a:spcPts val="800"/>
              </a:spcAft>
            </a:pPr>
            <a:r>
              <a:rPr lang="en-IN" sz="2800" kern="100" dirty="0">
                <a:latin typeface="Times New Roman" panose="02020603050405020304" pitchFamily="18" charset="0"/>
                <a:ea typeface="Calibri" panose="020F0502020204030204" pitchFamily="34" charset="0"/>
                <a:cs typeface="Times New Roman" panose="02020603050405020304" pitchFamily="18" charset="0"/>
              </a:rPr>
              <a:t>Supplementary Figure </a:t>
            </a:r>
            <a:r>
              <a:rPr lang="en-IN" sz="2800" kern="100" dirty="0" smtClean="0">
                <a:effectLst/>
                <a:latin typeface="Times New Roman" panose="02020603050405020304" pitchFamily="18" charset="0"/>
                <a:ea typeface="Calibri" panose="020F0502020204030204" pitchFamily="34" charset="0"/>
                <a:cs typeface="Times New Roman" panose="02020603050405020304" pitchFamily="18" charset="0"/>
              </a:rPr>
              <a:t>3.  </a:t>
            </a:r>
            <a:r>
              <a:rPr lang="en-IN" sz="2800" kern="100" dirty="0">
                <a:effectLst/>
                <a:latin typeface="Times New Roman" panose="02020603050405020304" pitchFamily="18" charset="0"/>
                <a:ea typeface="Calibri" panose="020F0502020204030204" pitchFamily="34" charset="0"/>
                <a:cs typeface="Times New Roman" panose="02020603050405020304" pitchFamily="18" charset="0"/>
              </a:rPr>
              <a:t>AI Interpretation using Occlusion Sensitivity</a:t>
            </a:r>
            <a:endParaRPr lang="en-IN" sz="28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id="{77FAC456-1395-E6B9-BB09-C8A33FC48F5A}"/>
              </a:ext>
            </a:extLst>
          </p:cNvPr>
          <p:cNvGraphicFramePr>
            <a:graphicFrameLocks noGrp="1"/>
          </p:cNvGraphicFramePr>
          <p:nvPr>
            <p:extLst>
              <p:ext uri="{D42A27DB-BD31-4B8C-83A1-F6EECF244321}">
                <p14:modId xmlns:p14="http://schemas.microsoft.com/office/powerpoint/2010/main" val="3654146458"/>
              </p:ext>
            </p:extLst>
          </p:nvPr>
        </p:nvGraphicFramePr>
        <p:xfrm>
          <a:off x="1338606" y="4399897"/>
          <a:ext cx="8891752" cy="819889"/>
        </p:xfrm>
        <a:graphic>
          <a:graphicData uri="http://schemas.openxmlformats.org/drawingml/2006/table">
            <a:tbl>
              <a:tblPr firstRow="1" firstCol="1" bandRow="1">
                <a:tableStyleId>{2D5ABB26-0587-4C30-8999-92F81FD0307C}</a:tableStyleId>
              </a:tblPr>
              <a:tblGrid>
                <a:gridCol w="3780148">
                  <a:extLst>
                    <a:ext uri="{9D8B030D-6E8A-4147-A177-3AD203B41FA5}">
                      <a16:colId xmlns:a16="http://schemas.microsoft.com/office/drawing/2014/main" val="2155453663"/>
                    </a:ext>
                  </a:extLst>
                </a:gridCol>
                <a:gridCol w="5111604">
                  <a:extLst>
                    <a:ext uri="{9D8B030D-6E8A-4147-A177-3AD203B41FA5}">
                      <a16:colId xmlns:a16="http://schemas.microsoft.com/office/drawing/2014/main" val="1597620269"/>
                    </a:ext>
                  </a:extLst>
                </a:gridCol>
              </a:tblGrid>
              <a:tr h="819889">
                <a:tc>
                  <a:txBody>
                    <a:bodyPr/>
                    <a:lstStyle/>
                    <a:p>
                      <a:pPr marL="0" lvl="0" indent="0" algn="just">
                        <a:lnSpc>
                          <a:spcPct val="107000"/>
                        </a:lnSpc>
                        <a:spcAft>
                          <a:spcPts val="800"/>
                        </a:spcAft>
                        <a:buFont typeface="+mj-lt"/>
                        <a:buNone/>
                      </a:pPr>
                      <a:r>
                        <a:rPr lang="en-IN" sz="2600" kern="100" dirty="0">
                          <a:effectLst/>
                          <a:latin typeface="Times New Roman" panose="02020603050405020304" pitchFamily="18" charset="0"/>
                          <a:cs typeface="Times New Roman" panose="02020603050405020304" pitchFamily="18" charset="0"/>
                        </a:rPr>
                        <a:t>(g )  Renal </a:t>
                      </a:r>
                      <a:r>
                        <a:rPr lang="en-IN" sz="2600" kern="100" dirty="0" err="1">
                          <a:effectLst/>
                          <a:latin typeface="Times New Roman" panose="02020603050405020304" pitchFamily="18" charset="0"/>
                          <a:cs typeface="Times New Roman" panose="02020603050405020304" pitchFamily="18" charset="0"/>
                        </a:rPr>
                        <a:t>Tumor</a:t>
                      </a:r>
                      <a:endParaRPr lang="en-IN" sz="2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00" marR="63500" marT="63500" marB="63500"/>
                </a:tc>
                <a:tc>
                  <a:txBody>
                    <a:bodyPr/>
                    <a:lstStyle/>
                    <a:p>
                      <a:pPr algn="just">
                        <a:lnSpc>
                          <a:spcPct val="107000"/>
                        </a:lnSpc>
                        <a:spcAft>
                          <a:spcPts val="800"/>
                        </a:spcAft>
                      </a:pPr>
                      <a:r>
                        <a:rPr lang="en-IN" sz="2600" kern="100" dirty="0">
                          <a:effectLst/>
                          <a:latin typeface="Times New Roman" panose="02020603050405020304" pitchFamily="18" charset="0"/>
                          <a:cs typeface="Times New Roman" panose="02020603050405020304" pitchFamily="18" charset="0"/>
                        </a:rPr>
                        <a:t>(h )  AI interpretation of renal </a:t>
                      </a:r>
                      <a:r>
                        <a:rPr lang="en-IN" sz="2600" kern="100" dirty="0" err="1">
                          <a:effectLst/>
                          <a:latin typeface="Times New Roman" panose="02020603050405020304" pitchFamily="18" charset="0"/>
                          <a:cs typeface="Times New Roman" panose="02020603050405020304" pitchFamily="18" charset="0"/>
                        </a:rPr>
                        <a:t>tumor</a:t>
                      </a:r>
                      <a:endParaRPr lang="en-IN" sz="26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3500" marR="63500" marT="63500" marB="63500"/>
                </a:tc>
                <a:extLst>
                  <a:ext uri="{0D108BD9-81ED-4DB2-BD59-A6C34878D82A}">
                    <a16:rowId xmlns:a16="http://schemas.microsoft.com/office/drawing/2014/main" val="3063944431"/>
                  </a:ext>
                </a:extLst>
              </a:tr>
            </a:tbl>
          </a:graphicData>
        </a:graphic>
      </p:graphicFrame>
      <p:pic>
        <p:nvPicPr>
          <p:cNvPr id="2" name="Picture 1">
            <a:extLst>
              <a:ext uri="{FF2B5EF4-FFF2-40B4-BE49-F238E27FC236}">
                <a16:creationId xmlns:a16="http://schemas.microsoft.com/office/drawing/2014/main" id="{68C9B05D-11E0-7566-BD32-BA87AF356E15}"/>
              </a:ext>
            </a:extLst>
          </p:cNvPr>
          <p:cNvPicPr>
            <a:picLocks noChangeAspect="1"/>
          </p:cNvPicPr>
          <p:nvPr/>
        </p:nvPicPr>
        <p:blipFill>
          <a:blip r:embed="rId2"/>
          <a:stretch>
            <a:fillRect/>
          </a:stretch>
        </p:blipFill>
        <p:spPr>
          <a:xfrm>
            <a:off x="784861" y="544478"/>
            <a:ext cx="4118215" cy="3580426"/>
          </a:xfrm>
          <a:prstGeom prst="rect">
            <a:avLst/>
          </a:prstGeom>
        </p:spPr>
      </p:pic>
      <p:pic>
        <p:nvPicPr>
          <p:cNvPr id="3" name="Picture 2">
            <a:extLst>
              <a:ext uri="{FF2B5EF4-FFF2-40B4-BE49-F238E27FC236}">
                <a16:creationId xmlns:a16="http://schemas.microsoft.com/office/drawing/2014/main" id="{CBE541EF-16FC-E45D-1A85-81064EC821A7}"/>
              </a:ext>
            </a:extLst>
          </p:cNvPr>
          <p:cNvPicPr>
            <a:picLocks noChangeAspect="1"/>
          </p:cNvPicPr>
          <p:nvPr/>
        </p:nvPicPr>
        <p:blipFill>
          <a:blip r:embed="rId3"/>
          <a:stretch>
            <a:fillRect/>
          </a:stretch>
        </p:blipFill>
        <p:spPr>
          <a:xfrm>
            <a:off x="6096000" y="544478"/>
            <a:ext cx="3946634" cy="3343861"/>
          </a:xfrm>
          <a:prstGeom prst="rect">
            <a:avLst/>
          </a:prstGeom>
        </p:spPr>
      </p:pic>
      <p:sp>
        <p:nvSpPr>
          <p:cNvPr id="8" name="TextBox 7">
            <a:extLst>
              <a:ext uri="{FF2B5EF4-FFF2-40B4-BE49-F238E27FC236}">
                <a16:creationId xmlns:a16="http://schemas.microsoft.com/office/drawing/2014/main" id="{590207A9-A355-C70A-2488-64F7043BC520}"/>
              </a:ext>
            </a:extLst>
          </p:cNvPr>
          <p:cNvSpPr txBox="1"/>
          <p:nvPr/>
        </p:nvSpPr>
        <p:spPr>
          <a:xfrm>
            <a:off x="571495" y="5099385"/>
            <a:ext cx="10515599" cy="646331"/>
          </a:xfrm>
          <a:prstGeom prst="rect">
            <a:avLst/>
          </a:prstGeom>
          <a:noFill/>
        </p:spPr>
        <p:txBody>
          <a:bodyPr wrap="square">
            <a:spAutoFit/>
          </a:bodyPr>
          <a:lstStyle/>
          <a:p>
            <a:pPr algn="just"/>
            <a:r>
              <a:rPr lang="en-IN" sz="1200" kern="100" dirty="0">
                <a:latin typeface="Times New Roman" panose="02020603050405020304" pitchFamily="18" charset="0"/>
                <a:ea typeface="Calibri" panose="020F0502020204030204" pitchFamily="34" charset="0"/>
                <a:cs typeface="Times New Roman" panose="02020603050405020304" pitchFamily="18" charset="0"/>
              </a:rPr>
              <a:t>Supplementary </a:t>
            </a:r>
            <a:r>
              <a:rPr lang="en-US" sz="1200" smtClean="0">
                <a:latin typeface="Times New Roman" panose="02020603050405020304" pitchFamily="18" charset="0"/>
                <a:cs typeface="Times New Roman" panose="02020603050405020304" pitchFamily="18" charset="0"/>
              </a:rPr>
              <a:t>Figure 3 </a:t>
            </a:r>
            <a:r>
              <a:rPr lang="en-US" sz="1200" dirty="0">
                <a:latin typeface="Times New Roman" panose="02020603050405020304" pitchFamily="18" charset="0"/>
                <a:cs typeface="Times New Roman" panose="02020603050405020304" pitchFamily="18" charset="0"/>
              </a:rPr>
              <a:t>illustrates Occlusion Sensitivity Analysis for renal malignancy detection, showing original CT scans alongside heatmaps that highlight regions influencing model predictions. High-importance areas are marked in red and yellow, with minimal activation in normal cases and distinct focus patterns for conditions like cysts, stones, and tumors—demonstrating the interpretability and diagnostic relevance of the AI model.</a:t>
            </a:r>
            <a:endParaRPr lang="en-IN"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1810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TotalTime>
  <Words>468</Words>
  <Application>Microsoft Office PowerPoint</Application>
  <PresentationFormat>Widescreen</PresentationFormat>
  <Paragraphs>20</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Mohamed Shiek mothi</dc:creator>
  <cp:lastModifiedBy>Nona-Parsa-Parinaz</cp:lastModifiedBy>
  <cp:revision>10</cp:revision>
  <dcterms:created xsi:type="dcterms:W3CDTF">2025-02-12T05:13:14Z</dcterms:created>
  <dcterms:modified xsi:type="dcterms:W3CDTF">2025-08-16T07:34:39Z</dcterms:modified>
</cp:coreProperties>
</file>