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2E73-73DE-4116-A528-EB9769CD3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D5EA61-C4AE-4BAF-9300-39517CE3B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F80BE-EF80-43B0-B82C-B746E4B25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63A4F-EC1C-44DB-8275-00AC44A9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1BD30-6415-400E-B5EB-58D9D9A13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77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A1C76-1B73-4A7C-80EF-30F64117A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A83DD-FB5D-4743-80AD-402E3D748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0EA87-2CC0-442C-AA4C-137CAE4B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87FDF-82B0-48B6-95DA-0604047EB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0BB9C-5191-4463-82DD-BB9E20D6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4016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5570D0-7FDC-4D2A-B9D7-9F19292A8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CA250-7D44-4CC1-A506-199A82731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24020-89B1-4098-BB83-F7FD11D33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DA19B-10D6-4332-AB52-E53A497F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32ED-4392-470D-BDA1-95DCC789C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102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E83F-FCA4-48F3-BBBE-790374C2A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C35E-32D8-4B3E-8CE0-D5A291465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AD03B-0B6E-4E55-AF5D-C4DBBC82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58CE3-0A14-4A62-BD56-A7632BD4E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8522F-A114-41DA-9F3F-6AF2AA64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61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863DA-7285-4F1A-B978-197311C2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5F6A0-3228-45BA-AF5D-F635BF46A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65915-A03B-478C-A7C7-8C10F664C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D0E5F-AA79-4D79-8348-E9DD51F56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53882-6FD2-45DB-8D3E-688B9FD7D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469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4CAF9-341D-4636-81E6-A81E0EF15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F3A1E-1861-440B-B8C3-946FA5358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C9A11-E49C-4BD2-AB13-0C2517E8A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991B7-AD92-4A7F-AA15-FB96BDEA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D42F9-D749-4983-8C5F-AF0CFBAD3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7CD12-B297-484B-9B27-C66E2EC3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525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092D5-BE3D-417F-9DCF-9758E335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514D-393D-4E2D-9B79-C29E2614B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5E788-FAC1-4439-9742-70B62C5D2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60A018-F676-4882-909F-534786EF3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9FEB6-9258-455C-99DA-B5FDF1E7D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DA77E-C5E6-4F2F-8FE5-E955896E0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E8E7E-1B26-45E2-90DB-A2D12AA4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F01461-0DFA-44FD-897C-B81B76EF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268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27A15-1D32-43EB-A636-80A3DAFD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A7830-BC6B-4818-8FE8-0F194C15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E6CC7C-804F-42C1-B9D1-DC36C09D3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7414E-6A4D-4F5B-B2C8-1D898D09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869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CFBA1F-E8E5-43F4-B3C2-3EFFB159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CC1CFC-341F-4C58-9759-B500F39E8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32D73-10D6-4976-B343-FE72E2A5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842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F7EA-3A4F-4C55-99BE-FC083A51E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C46AB-F3CA-43CA-83FB-F6B353067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6EECE-74AA-4756-A09D-40366E8D4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66CD3-D15D-4932-A1DD-501DC7ED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BC22C-D67D-48FD-9F07-BCD4F0AE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795A0-8E55-4D72-A564-325B7CDED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897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B601-5E8B-4E57-9D23-3FC892AF4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6680DA-1FD0-4148-BFE1-187CBA857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73729-1A5D-4B8C-8228-4CF181E17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85B4E-B392-496C-BB2F-332FAFF84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0DE73-FF8F-4CEC-B992-CC360350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80C95-EE53-4C36-97F8-8C9BA51E5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034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BDA277-EDBE-404B-9B49-161A78E1E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05FAD-1F74-43AA-A9AD-AA56D1814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E64FE-2140-4291-8032-25639D5BA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5F8C8-2F08-47D9-B5A1-FDD848D8AB5C}" type="datetimeFigureOut">
              <a:rPr lang="en-ID" smtClean="0"/>
              <a:t>26/02/2026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828B1-0BD2-48C5-AA3B-1214E8864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52CE9-8BBC-4D08-9324-3A59548B7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AF6CE-066B-4BEB-92EF-7B7DF6A2A6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778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49A6DA-8BA7-426D-AECF-F5C33D672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233584"/>
            <a:ext cx="3990476" cy="505043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6E8B53-0D00-4442-9D5C-4E4F6493C39B}"/>
              </a:ext>
            </a:extLst>
          </p:cNvPr>
          <p:cNvSpPr txBox="1"/>
          <p:nvPr/>
        </p:nvSpPr>
        <p:spPr>
          <a:xfrm>
            <a:off x="3048681" y="5359764"/>
            <a:ext cx="60946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smtClean="0"/>
              <a:t>Supplementary Figure 1. </a:t>
            </a:r>
            <a:r>
              <a:rPr lang="en-US" dirty="0"/>
              <a:t>Gene ontology results for the 191 genes were obtained using the DAVID web server. The categories assessed include biological process (BP), cellular component (CC), and molecular function (MF)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4781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49B696-37D6-4565-A32D-C32E6773B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776" y="0"/>
            <a:ext cx="6364541" cy="48591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C778A7-9B75-416F-BCE4-00FB7602D03A}"/>
              </a:ext>
            </a:extLst>
          </p:cNvPr>
          <p:cNvSpPr txBox="1"/>
          <p:nvPr/>
        </p:nvSpPr>
        <p:spPr>
          <a:xfrm>
            <a:off x="3847420" y="5081298"/>
            <a:ext cx="6094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2. </a:t>
            </a:r>
            <a:r>
              <a:rPr lang="en-US" dirty="0"/>
              <a:t>KEGG pathway dot diagram analysis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35527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14F45E-F1E3-43E4-BD9F-2DA37FB6FA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58" y="342901"/>
            <a:ext cx="7691684" cy="447207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06E8E3-ED1E-4A85-9903-2394CEB53CCE}"/>
              </a:ext>
            </a:extLst>
          </p:cNvPr>
          <p:cNvSpPr txBox="1"/>
          <p:nvPr/>
        </p:nvSpPr>
        <p:spPr>
          <a:xfrm>
            <a:off x="2367643" y="4943386"/>
            <a:ext cx="778668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3. </a:t>
            </a:r>
            <a:r>
              <a:rPr lang="en-US" dirty="0"/>
              <a:t>The KEGG pathway of NSCLC (hsa05223). It revealed 27 genes involved in this pathway as potential targets for Benzoyl arginine amine, </a:t>
            </a:r>
            <a:r>
              <a:rPr lang="en-US" dirty="0" err="1"/>
              <a:t>Indoline</a:t>
            </a:r>
            <a:r>
              <a:rPr lang="en-US" dirty="0"/>
              <a:t>, and </a:t>
            </a:r>
            <a:r>
              <a:rPr lang="en-US" dirty="0" err="1"/>
              <a:t>Exocarpic</a:t>
            </a:r>
            <a:r>
              <a:rPr lang="en-US" dirty="0"/>
              <a:t> Acid found in persimmon vinegar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336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E9B56D-B6FB-44CA-9C3F-3BAD2181A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101" y="383041"/>
            <a:ext cx="8815401" cy="378890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9F14EF-1AC1-444F-A9E6-D561D617F00E}"/>
              </a:ext>
            </a:extLst>
          </p:cNvPr>
          <p:cNvSpPr txBox="1"/>
          <p:nvPr/>
        </p:nvSpPr>
        <p:spPr>
          <a:xfrm>
            <a:off x="3128963" y="4469564"/>
            <a:ext cx="60946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4. </a:t>
            </a:r>
            <a:r>
              <a:rPr lang="en-US" dirty="0"/>
              <a:t>Docking results between benzoyl arginine amine compound and native ligand with (a) 8I0M receptor; (b) 3K8Y receptor. Yellow: compound; green: native ligand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2146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50665B4-589C-42BA-9E32-3E511CED2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-89596"/>
            <a:ext cx="6860722" cy="510118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4481D5-48C0-4032-B832-FDC2B5DE0B8B}"/>
              </a:ext>
            </a:extLst>
          </p:cNvPr>
          <p:cNvSpPr txBox="1"/>
          <p:nvPr/>
        </p:nvSpPr>
        <p:spPr>
          <a:xfrm>
            <a:off x="2942545" y="5188608"/>
            <a:ext cx="609463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Supplementary </a:t>
            </a:r>
            <a:r>
              <a:rPr lang="en-ID" smtClean="0"/>
              <a:t>Figure 5. </a:t>
            </a:r>
            <a:r>
              <a:rPr lang="en-ID" dirty="0"/>
              <a:t>Amino acid interaction results between (A) receptor 8I0M with compound benzoyl arginine amine; (B) native ligand NJ6; (C) receptor 3K8Y with compound benzoyl arginine amine; (D) native ligand GNP. Blue lines: hydrogen bonds; green lines: electrostatic interactions; red lines: steric.</a:t>
            </a:r>
          </a:p>
        </p:txBody>
      </p:sp>
    </p:spTree>
    <p:extLst>
      <p:ext uri="{BB962C8B-B14F-4D97-AF65-F5344CB8AC3E}">
        <p14:creationId xmlns:p14="http://schemas.microsoft.com/office/powerpoint/2010/main" val="883093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riza ambar</dc:creator>
  <cp:lastModifiedBy>Nona-Parsa-Parinaz</cp:lastModifiedBy>
  <cp:revision>2</cp:revision>
  <dcterms:created xsi:type="dcterms:W3CDTF">2025-07-11T12:27:57Z</dcterms:created>
  <dcterms:modified xsi:type="dcterms:W3CDTF">2026-02-26T13:36:45Z</dcterms:modified>
</cp:coreProperties>
</file>