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5" r:id="rId3"/>
    <p:sldId id="269" r:id="rId4"/>
    <p:sldId id="270" r:id="rId5"/>
    <p:sldId id="271" r:id="rId6"/>
    <p:sldId id="272" r:id="rId7"/>
  </p:sldIdLst>
  <p:sldSz cx="12192000" cy="8999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5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72842"/>
            <a:ext cx="10363200" cy="3133172"/>
          </a:xfrm>
        </p:spPr>
        <p:txBody>
          <a:bodyPr anchor="b"/>
          <a:lstStyle>
            <a:lvl1pPr algn="ctr">
              <a:defRPr sz="7874"/>
            </a:lvl1pPr>
          </a:lstStyle>
          <a:p>
            <a:r>
              <a:rPr lang="en-US" smtClean="0"/>
              <a:t>Click to edit Master title style</a:t>
            </a:r>
            <a:endParaRPr lang="en-US" dirty="0"/>
          </a:p>
        </p:txBody>
      </p:sp>
      <p:sp>
        <p:nvSpPr>
          <p:cNvPr id="3" name="Subtitle 2"/>
          <p:cNvSpPr>
            <a:spLocks noGrp="1"/>
          </p:cNvSpPr>
          <p:nvPr>
            <p:ph type="subTitle" idx="1"/>
          </p:nvPr>
        </p:nvSpPr>
        <p:spPr>
          <a:xfrm>
            <a:off x="1524000" y="4726842"/>
            <a:ext cx="9144000" cy="2172804"/>
          </a:xfrm>
        </p:spPr>
        <p:txBody>
          <a:bodyPr/>
          <a:lstStyle>
            <a:lvl1pPr marL="0" indent="0" algn="ctr">
              <a:buNone/>
              <a:defRPr sz="3150"/>
            </a:lvl1pPr>
            <a:lvl2pPr marL="599984" indent="0" algn="ctr">
              <a:buNone/>
              <a:defRPr sz="2625"/>
            </a:lvl2pPr>
            <a:lvl3pPr marL="1199967" indent="0" algn="ctr">
              <a:buNone/>
              <a:defRPr sz="2362"/>
            </a:lvl3pPr>
            <a:lvl4pPr marL="1799951" indent="0" algn="ctr">
              <a:buNone/>
              <a:defRPr sz="2100"/>
            </a:lvl4pPr>
            <a:lvl5pPr marL="2399934" indent="0" algn="ctr">
              <a:buNone/>
              <a:defRPr sz="2100"/>
            </a:lvl5pPr>
            <a:lvl6pPr marL="2999918" indent="0" algn="ctr">
              <a:buNone/>
              <a:defRPr sz="2100"/>
            </a:lvl6pPr>
            <a:lvl7pPr marL="3599901" indent="0" algn="ctr">
              <a:buNone/>
              <a:defRPr sz="2100"/>
            </a:lvl7pPr>
            <a:lvl8pPr marL="4199885" indent="0" algn="ctr">
              <a:buNone/>
              <a:defRPr sz="2100"/>
            </a:lvl8pPr>
            <a:lvl9pPr marL="4799868" indent="0" algn="ctr">
              <a:buNone/>
              <a:defRPr sz="21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60D713-0DF6-4A72-B0A9-0B5FA9F23A26}" type="datetimeFigureOut">
              <a:rPr lang="en-IN" smtClean="0"/>
              <a:t>02-05-2023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157426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0D713-0DF6-4A72-B0A9-0B5FA9F23A26}" type="datetimeFigureOut">
              <a:rPr lang="en-IN" smtClean="0"/>
              <a:t>02-05-2023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324963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79142"/>
            <a:ext cx="2628900" cy="762669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479142"/>
            <a:ext cx="7734300" cy="76266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0D713-0DF6-4A72-B0A9-0B5FA9F23A26}" type="datetimeFigureOut">
              <a:rPr lang="en-IN" smtClean="0"/>
              <a:t>02-05-2023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90461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60D713-0DF6-4A72-B0A9-0B5FA9F23A26}" type="datetimeFigureOut">
              <a:rPr lang="en-IN" smtClean="0"/>
              <a:t>02-05-2023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339912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243638"/>
            <a:ext cx="10515600" cy="3743557"/>
          </a:xfrm>
        </p:spPr>
        <p:txBody>
          <a:bodyPr anchor="b"/>
          <a:lstStyle>
            <a:lvl1pPr>
              <a:defRPr sz="7874"/>
            </a:lvl1pPr>
          </a:lstStyle>
          <a:p>
            <a:r>
              <a:rPr lang="en-US" smtClean="0"/>
              <a:t>Click to edit Master title style</a:t>
            </a:r>
            <a:endParaRPr lang="en-US" dirty="0"/>
          </a:p>
        </p:txBody>
      </p:sp>
      <p:sp>
        <p:nvSpPr>
          <p:cNvPr id="3" name="Text Placeholder 2"/>
          <p:cNvSpPr>
            <a:spLocks noGrp="1"/>
          </p:cNvSpPr>
          <p:nvPr>
            <p:ph type="body" idx="1"/>
          </p:nvPr>
        </p:nvSpPr>
        <p:spPr>
          <a:xfrm>
            <a:off x="831851" y="6022610"/>
            <a:ext cx="10515600" cy="1968648"/>
          </a:xfrm>
        </p:spPr>
        <p:txBody>
          <a:bodyPr/>
          <a:lstStyle>
            <a:lvl1pPr marL="0" indent="0">
              <a:buNone/>
              <a:defRPr sz="3150">
                <a:solidFill>
                  <a:schemeClr val="tx1"/>
                </a:solidFill>
              </a:defRPr>
            </a:lvl1pPr>
            <a:lvl2pPr marL="599984" indent="0">
              <a:buNone/>
              <a:defRPr sz="2625">
                <a:solidFill>
                  <a:schemeClr val="tx1">
                    <a:tint val="75000"/>
                  </a:schemeClr>
                </a:solidFill>
              </a:defRPr>
            </a:lvl2pPr>
            <a:lvl3pPr marL="1199967" indent="0">
              <a:buNone/>
              <a:defRPr sz="2362">
                <a:solidFill>
                  <a:schemeClr val="tx1">
                    <a:tint val="75000"/>
                  </a:schemeClr>
                </a:solidFill>
              </a:defRPr>
            </a:lvl3pPr>
            <a:lvl4pPr marL="1799951" indent="0">
              <a:buNone/>
              <a:defRPr sz="2100">
                <a:solidFill>
                  <a:schemeClr val="tx1">
                    <a:tint val="75000"/>
                  </a:schemeClr>
                </a:solidFill>
              </a:defRPr>
            </a:lvl4pPr>
            <a:lvl5pPr marL="2399934" indent="0">
              <a:buNone/>
              <a:defRPr sz="2100">
                <a:solidFill>
                  <a:schemeClr val="tx1">
                    <a:tint val="75000"/>
                  </a:schemeClr>
                </a:solidFill>
              </a:defRPr>
            </a:lvl5pPr>
            <a:lvl6pPr marL="2999918" indent="0">
              <a:buNone/>
              <a:defRPr sz="2100">
                <a:solidFill>
                  <a:schemeClr val="tx1">
                    <a:tint val="75000"/>
                  </a:schemeClr>
                </a:solidFill>
              </a:defRPr>
            </a:lvl6pPr>
            <a:lvl7pPr marL="3599901" indent="0">
              <a:buNone/>
              <a:defRPr sz="2100">
                <a:solidFill>
                  <a:schemeClr val="tx1">
                    <a:tint val="75000"/>
                  </a:schemeClr>
                </a:solidFill>
              </a:defRPr>
            </a:lvl7pPr>
            <a:lvl8pPr marL="4199885" indent="0">
              <a:buNone/>
              <a:defRPr sz="2100">
                <a:solidFill>
                  <a:schemeClr val="tx1">
                    <a:tint val="75000"/>
                  </a:schemeClr>
                </a:solidFill>
              </a:defRPr>
            </a:lvl8pPr>
            <a:lvl9pPr marL="4799868"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0D713-0DF6-4A72-B0A9-0B5FA9F23A26}" type="datetimeFigureOut">
              <a:rPr lang="en-IN" smtClean="0"/>
              <a:t>02-05-2023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14956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2395710"/>
            <a:ext cx="5181600" cy="57101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395710"/>
            <a:ext cx="5181600" cy="57101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60D713-0DF6-4A72-B0A9-0B5FA9F23A26}" type="datetimeFigureOut">
              <a:rPr lang="en-IN" smtClean="0"/>
              <a:t>02-05-2023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93890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479144"/>
            <a:ext cx="10515600" cy="173949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2206137"/>
            <a:ext cx="5157787" cy="1081194"/>
          </a:xfrm>
        </p:spPr>
        <p:txBody>
          <a:bodyPr anchor="b"/>
          <a:lstStyle>
            <a:lvl1pPr marL="0" indent="0">
              <a:buNone/>
              <a:defRPr sz="3150" b="1"/>
            </a:lvl1pPr>
            <a:lvl2pPr marL="599984" indent="0">
              <a:buNone/>
              <a:defRPr sz="2625" b="1"/>
            </a:lvl2pPr>
            <a:lvl3pPr marL="1199967" indent="0">
              <a:buNone/>
              <a:defRPr sz="2362" b="1"/>
            </a:lvl3pPr>
            <a:lvl4pPr marL="1799951" indent="0">
              <a:buNone/>
              <a:defRPr sz="2100" b="1"/>
            </a:lvl4pPr>
            <a:lvl5pPr marL="2399934" indent="0">
              <a:buNone/>
              <a:defRPr sz="2100" b="1"/>
            </a:lvl5pPr>
            <a:lvl6pPr marL="2999918" indent="0">
              <a:buNone/>
              <a:defRPr sz="2100" b="1"/>
            </a:lvl6pPr>
            <a:lvl7pPr marL="3599901" indent="0">
              <a:buNone/>
              <a:defRPr sz="2100" b="1"/>
            </a:lvl7pPr>
            <a:lvl8pPr marL="4199885" indent="0">
              <a:buNone/>
              <a:defRPr sz="2100" b="1"/>
            </a:lvl8pPr>
            <a:lvl9pPr marL="479986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839789" y="3287331"/>
            <a:ext cx="5157787" cy="48351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2206137"/>
            <a:ext cx="5183188" cy="1081194"/>
          </a:xfrm>
        </p:spPr>
        <p:txBody>
          <a:bodyPr anchor="b"/>
          <a:lstStyle>
            <a:lvl1pPr marL="0" indent="0">
              <a:buNone/>
              <a:defRPr sz="3150" b="1"/>
            </a:lvl1pPr>
            <a:lvl2pPr marL="599984" indent="0">
              <a:buNone/>
              <a:defRPr sz="2625" b="1"/>
            </a:lvl2pPr>
            <a:lvl3pPr marL="1199967" indent="0">
              <a:buNone/>
              <a:defRPr sz="2362" b="1"/>
            </a:lvl3pPr>
            <a:lvl4pPr marL="1799951" indent="0">
              <a:buNone/>
              <a:defRPr sz="2100" b="1"/>
            </a:lvl4pPr>
            <a:lvl5pPr marL="2399934" indent="0">
              <a:buNone/>
              <a:defRPr sz="2100" b="1"/>
            </a:lvl5pPr>
            <a:lvl6pPr marL="2999918" indent="0">
              <a:buNone/>
              <a:defRPr sz="2100" b="1"/>
            </a:lvl6pPr>
            <a:lvl7pPr marL="3599901" indent="0">
              <a:buNone/>
              <a:defRPr sz="2100" b="1"/>
            </a:lvl7pPr>
            <a:lvl8pPr marL="4199885" indent="0">
              <a:buNone/>
              <a:defRPr sz="2100" b="1"/>
            </a:lvl8pPr>
            <a:lvl9pPr marL="479986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72201" y="3287331"/>
            <a:ext cx="5183188" cy="48351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60D713-0DF6-4A72-B0A9-0B5FA9F23A26}" type="datetimeFigureOut">
              <a:rPr lang="en-IN" smtClean="0"/>
              <a:t>02-05-2023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176733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60D713-0DF6-4A72-B0A9-0B5FA9F23A26}" type="datetimeFigureOut">
              <a:rPr lang="en-IN" smtClean="0"/>
              <a:t>02-05-2023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21711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0D713-0DF6-4A72-B0A9-0B5FA9F23A26}" type="datetimeFigureOut">
              <a:rPr lang="en-IN" smtClean="0"/>
              <a:t>02-05-2023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344891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99969"/>
            <a:ext cx="3932237" cy="2099892"/>
          </a:xfrm>
        </p:spPr>
        <p:txBody>
          <a:bodyPr anchor="b"/>
          <a:lstStyle>
            <a:lvl1pPr>
              <a:defRPr sz="4199"/>
            </a:lvl1pPr>
          </a:lstStyle>
          <a:p>
            <a:r>
              <a:rPr lang="en-US" smtClean="0"/>
              <a:t>Click to edit Master title style</a:t>
            </a:r>
            <a:endParaRPr lang="en-US" dirty="0"/>
          </a:p>
        </p:txBody>
      </p:sp>
      <p:sp>
        <p:nvSpPr>
          <p:cNvPr id="3" name="Content Placeholder 2"/>
          <p:cNvSpPr>
            <a:spLocks noGrp="1"/>
          </p:cNvSpPr>
          <p:nvPr>
            <p:ph idx="1"/>
          </p:nvPr>
        </p:nvSpPr>
        <p:spPr>
          <a:xfrm>
            <a:off x="5183188" y="1295769"/>
            <a:ext cx="6172200" cy="6395505"/>
          </a:xfrm>
        </p:spPr>
        <p:txBody>
          <a:bodyPr/>
          <a:lstStyle>
            <a:lvl1pPr>
              <a:defRPr sz="4199"/>
            </a:lvl1pPr>
            <a:lvl2pPr>
              <a:defRPr sz="3674"/>
            </a:lvl2pPr>
            <a:lvl3pPr>
              <a:defRPr sz="3150"/>
            </a:lvl3pPr>
            <a:lvl4pPr>
              <a:defRPr sz="2625"/>
            </a:lvl4pPr>
            <a:lvl5pPr>
              <a:defRPr sz="2625"/>
            </a:lvl5pPr>
            <a:lvl6pPr>
              <a:defRPr sz="2625"/>
            </a:lvl6pPr>
            <a:lvl7pPr>
              <a:defRPr sz="2625"/>
            </a:lvl7pPr>
            <a:lvl8pPr>
              <a:defRPr sz="2625"/>
            </a:lvl8pPr>
            <a:lvl9pPr>
              <a:defRPr sz="26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699862"/>
            <a:ext cx="3932237" cy="5001827"/>
          </a:xfrm>
        </p:spPr>
        <p:txBody>
          <a:bodyPr/>
          <a:lstStyle>
            <a:lvl1pPr marL="0" indent="0">
              <a:buNone/>
              <a:defRPr sz="2100"/>
            </a:lvl1pPr>
            <a:lvl2pPr marL="599984" indent="0">
              <a:buNone/>
              <a:defRPr sz="1837"/>
            </a:lvl2pPr>
            <a:lvl3pPr marL="1199967" indent="0">
              <a:buNone/>
              <a:defRPr sz="1575"/>
            </a:lvl3pPr>
            <a:lvl4pPr marL="1799951" indent="0">
              <a:buNone/>
              <a:defRPr sz="1312"/>
            </a:lvl4pPr>
            <a:lvl5pPr marL="2399934" indent="0">
              <a:buNone/>
              <a:defRPr sz="1312"/>
            </a:lvl5pPr>
            <a:lvl6pPr marL="2999918" indent="0">
              <a:buNone/>
              <a:defRPr sz="1312"/>
            </a:lvl6pPr>
            <a:lvl7pPr marL="3599901" indent="0">
              <a:buNone/>
              <a:defRPr sz="1312"/>
            </a:lvl7pPr>
            <a:lvl8pPr marL="4199885" indent="0">
              <a:buNone/>
              <a:defRPr sz="1312"/>
            </a:lvl8pPr>
            <a:lvl9pPr marL="4799868" indent="0">
              <a:buNone/>
              <a:defRPr sz="131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D713-0DF6-4A72-B0A9-0B5FA9F23A26}" type="datetimeFigureOut">
              <a:rPr lang="en-IN" smtClean="0"/>
              <a:t>02-05-2023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3251903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599969"/>
            <a:ext cx="3932237" cy="2099892"/>
          </a:xfrm>
        </p:spPr>
        <p:txBody>
          <a:bodyPr anchor="b"/>
          <a:lstStyle>
            <a:lvl1pPr>
              <a:defRPr sz="4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1295769"/>
            <a:ext cx="6172200" cy="6395505"/>
          </a:xfrm>
        </p:spPr>
        <p:txBody>
          <a:bodyPr anchor="t"/>
          <a:lstStyle>
            <a:lvl1pPr marL="0" indent="0">
              <a:buNone/>
              <a:defRPr sz="4199"/>
            </a:lvl1pPr>
            <a:lvl2pPr marL="599984" indent="0">
              <a:buNone/>
              <a:defRPr sz="3674"/>
            </a:lvl2pPr>
            <a:lvl3pPr marL="1199967" indent="0">
              <a:buNone/>
              <a:defRPr sz="3150"/>
            </a:lvl3pPr>
            <a:lvl4pPr marL="1799951" indent="0">
              <a:buNone/>
              <a:defRPr sz="2625"/>
            </a:lvl4pPr>
            <a:lvl5pPr marL="2399934" indent="0">
              <a:buNone/>
              <a:defRPr sz="2625"/>
            </a:lvl5pPr>
            <a:lvl6pPr marL="2999918" indent="0">
              <a:buNone/>
              <a:defRPr sz="2625"/>
            </a:lvl6pPr>
            <a:lvl7pPr marL="3599901" indent="0">
              <a:buNone/>
              <a:defRPr sz="2625"/>
            </a:lvl7pPr>
            <a:lvl8pPr marL="4199885" indent="0">
              <a:buNone/>
              <a:defRPr sz="2625"/>
            </a:lvl8pPr>
            <a:lvl9pPr marL="4799868" indent="0">
              <a:buNone/>
              <a:defRPr sz="2625"/>
            </a:lvl9pPr>
          </a:lstStyle>
          <a:p>
            <a:r>
              <a:rPr lang="en-US" smtClean="0"/>
              <a:t>Click icon to add picture</a:t>
            </a:r>
            <a:endParaRPr lang="en-US" dirty="0"/>
          </a:p>
        </p:txBody>
      </p:sp>
      <p:sp>
        <p:nvSpPr>
          <p:cNvPr id="4" name="Text Placeholder 3"/>
          <p:cNvSpPr>
            <a:spLocks noGrp="1"/>
          </p:cNvSpPr>
          <p:nvPr>
            <p:ph type="body" sz="half" idx="2"/>
          </p:nvPr>
        </p:nvSpPr>
        <p:spPr>
          <a:xfrm>
            <a:off x="839788" y="2699862"/>
            <a:ext cx="3932237" cy="5001827"/>
          </a:xfrm>
        </p:spPr>
        <p:txBody>
          <a:bodyPr/>
          <a:lstStyle>
            <a:lvl1pPr marL="0" indent="0">
              <a:buNone/>
              <a:defRPr sz="2100"/>
            </a:lvl1pPr>
            <a:lvl2pPr marL="599984" indent="0">
              <a:buNone/>
              <a:defRPr sz="1837"/>
            </a:lvl2pPr>
            <a:lvl3pPr marL="1199967" indent="0">
              <a:buNone/>
              <a:defRPr sz="1575"/>
            </a:lvl3pPr>
            <a:lvl4pPr marL="1799951" indent="0">
              <a:buNone/>
              <a:defRPr sz="1312"/>
            </a:lvl4pPr>
            <a:lvl5pPr marL="2399934" indent="0">
              <a:buNone/>
              <a:defRPr sz="1312"/>
            </a:lvl5pPr>
            <a:lvl6pPr marL="2999918" indent="0">
              <a:buNone/>
              <a:defRPr sz="1312"/>
            </a:lvl6pPr>
            <a:lvl7pPr marL="3599901" indent="0">
              <a:buNone/>
              <a:defRPr sz="1312"/>
            </a:lvl7pPr>
            <a:lvl8pPr marL="4199885" indent="0">
              <a:buNone/>
              <a:defRPr sz="1312"/>
            </a:lvl8pPr>
            <a:lvl9pPr marL="4799868" indent="0">
              <a:buNone/>
              <a:defRPr sz="1312"/>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0D713-0DF6-4A72-B0A9-0B5FA9F23A26}" type="datetimeFigureOut">
              <a:rPr lang="en-IN" smtClean="0"/>
              <a:t>02-05-2023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8F9E30A-8134-4D60-A81F-B465C55BABD6}" type="slidenum">
              <a:rPr lang="en-IN" smtClean="0"/>
              <a:t>‹#›</a:t>
            </a:fld>
            <a:endParaRPr lang="en-IN"/>
          </a:p>
        </p:txBody>
      </p:sp>
    </p:spTree>
    <p:extLst>
      <p:ext uri="{BB962C8B-B14F-4D97-AF65-F5344CB8AC3E}">
        <p14:creationId xmlns:p14="http://schemas.microsoft.com/office/powerpoint/2010/main" val="362778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79144"/>
            <a:ext cx="10515600" cy="173949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395710"/>
            <a:ext cx="10515600" cy="57101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8341240"/>
            <a:ext cx="2743200" cy="479142"/>
          </a:xfrm>
          <a:prstGeom prst="rect">
            <a:avLst/>
          </a:prstGeom>
        </p:spPr>
        <p:txBody>
          <a:bodyPr vert="horz" lIns="91440" tIns="45720" rIns="91440" bIns="45720" rtlCol="0" anchor="ctr"/>
          <a:lstStyle>
            <a:lvl1pPr algn="l">
              <a:defRPr sz="1575">
                <a:solidFill>
                  <a:schemeClr val="tx1">
                    <a:tint val="75000"/>
                  </a:schemeClr>
                </a:solidFill>
              </a:defRPr>
            </a:lvl1pPr>
          </a:lstStyle>
          <a:p>
            <a:fld id="{D360D713-0DF6-4A72-B0A9-0B5FA9F23A26}" type="datetimeFigureOut">
              <a:rPr lang="en-IN" smtClean="0"/>
              <a:t>02-05-2023</a:t>
            </a:fld>
            <a:endParaRPr lang="en-IN"/>
          </a:p>
        </p:txBody>
      </p:sp>
      <p:sp>
        <p:nvSpPr>
          <p:cNvPr id="5" name="Footer Placeholder 4"/>
          <p:cNvSpPr>
            <a:spLocks noGrp="1"/>
          </p:cNvSpPr>
          <p:nvPr>
            <p:ph type="ftr" sz="quarter" idx="3"/>
          </p:nvPr>
        </p:nvSpPr>
        <p:spPr>
          <a:xfrm>
            <a:off x="4038600" y="8341240"/>
            <a:ext cx="4114800" cy="479142"/>
          </a:xfrm>
          <a:prstGeom prst="rect">
            <a:avLst/>
          </a:prstGeom>
        </p:spPr>
        <p:txBody>
          <a:bodyPr vert="horz" lIns="91440" tIns="45720" rIns="91440" bIns="45720" rtlCol="0" anchor="ctr"/>
          <a:lstStyle>
            <a:lvl1pPr algn="ctr">
              <a:defRPr sz="1575">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8341240"/>
            <a:ext cx="2743200" cy="479142"/>
          </a:xfrm>
          <a:prstGeom prst="rect">
            <a:avLst/>
          </a:prstGeom>
        </p:spPr>
        <p:txBody>
          <a:bodyPr vert="horz" lIns="91440" tIns="45720" rIns="91440" bIns="45720" rtlCol="0" anchor="ctr"/>
          <a:lstStyle>
            <a:lvl1pPr algn="r">
              <a:defRPr sz="1575">
                <a:solidFill>
                  <a:schemeClr val="tx1">
                    <a:tint val="75000"/>
                  </a:schemeClr>
                </a:solidFill>
              </a:defRPr>
            </a:lvl1pPr>
          </a:lstStyle>
          <a:p>
            <a:fld id="{D8F9E30A-8134-4D60-A81F-B465C55BABD6}" type="slidenum">
              <a:rPr lang="en-IN" smtClean="0"/>
              <a:t>‹#›</a:t>
            </a:fld>
            <a:endParaRPr lang="en-IN"/>
          </a:p>
        </p:txBody>
      </p:sp>
    </p:spTree>
    <p:extLst>
      <p:ext uri="{BB962C8B-B14F-4D97-AF65-F5344CB8AC3E}">
        <p14:creationId xmlns:p14="http://schemas.microsoft.com/office/powerpoint/2010/main" val="1297350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199967" rtl="0" eaLnBrk="1" latinLnBrk="0" hangingPunct="1">
        <a:lnSpc>
          <a:spcPct val="90000"/>
        </a:lnSpc>
        <a:spcBef>
          <a:spcPct val="0"/>
        </a:spcBef>
        <a:buNone/>
        <a:defRPr sz="5774" kern="1200">
          <a:solidFill>
            <a:schemeClr val="tx1"/>
          </a:solidFill>
          <a:latin typeface="+mj-lt"/>
          <a:ea typeface="+mj-ea"/>
          <a:cs typeface="+mj-cs"/>
        </a:defRPr>
      </a:lvl1pPr>
    </p:titleStyle>
    <p:bodyStyle>
      <a:lvl1pPr marL="299992" indent="-299992" algn="l" defTabSz="1199967" rtl="0" eaLnBrk="1" latinLnBrk="0" hangingPunct="1">
        <a:lnSpc>
          <a:spcPct val="90000"/>
        </a:lnSpc>
        <a:spcBef>
          <a:spcPts val="1312"/>
        </a:spcBef>
        <a:buFont typeface="Arial" panose="020B0604020202020204" pitchFamily="34" charset="0"/>
        <a:buChar char="•"/>
        <a:defRPr sz="3674" kern="1200">
          <a:solidFill>
            <a:schemeClr val="tx1"/>
          </a:solidFill>
          <a:latin typeface="+mn-lt"/>
          <a:ea typeface="+mn-ea"/>
          <a:cs typeface="+mn-cs"/>
        </a:defRPr>
      </a:lvl1pPr>
      <a:lvl2pPr marL="899975" indent="-299992" algn="l" defTabSz="1199967" rtl="0" eaLnBrk="1" latinLnBrk="0" hangingPunct="1">
        <a:lnSpc>
          <a:spcPct val="90000"/>
        </a:lnSpc>
        <a:spcBef>
          <a:spcPts val="656"/>
        </a:spcBef>
        <a:buFont typeface="Arial" panose="020B0604020202020204" pitchFamily="34" charset="0"/>
        <a:buChar char="•"/>
        <a:defRPr sz="3150" kern="1200">
          <a:solidFill>
            <a:schemeClr val="tx1"/>
          </a:solidFill>
          <a:latin typeface="+mn-lt"/>
          <a:ea typeface="+mn-ea"/>
          <a:cs typeface="+mn-cs"/>
        </a:defRPr>
      </a:lvl2pPr>
      <a:lvl3pPr marL="1499959" indent="-299992" algn="l" defTabSz="1199967" rtl="0" eaLnBrk="1" latinLnBrk="0" hangingPunct="1">
        <a:lnSpc>
          <a:spcPct val="90000"/>
        </a:lnSpc>
        <a:spcBef>
          <a:spcPts val="656"/>
        </a:spcBef>
        <a:buFont typeface="Arial" panose="020B0604020202020204" pitchFamily="34" charset="0"/>
        <a:buChar char="•"/>
        <a:defRPr sz="2625" kern="1200">
          <a:solidFill>
            <a:schemeClr val="tx1"/>
          </a:solidFill>
          <a:latin typeface="+mn-lt"/>
          <a:ea typeface="+mn-ea"/>
          <a:cs typeface="+mn-cs"/>
        </a:defRPr>
      </a:lvl3pPr>
      <a:lvl4pPr marL="2099942"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4pPr>
      <a:lvl5pPr marL="2699926"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5pPr>
      <a:lvl6pPr marL="3299910"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6pPr>
      <a:lvl7pPr marL="3899893"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7pPr>
      <a:lvl8pPr marL="4499877"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8pPr>
      <a:lvl9pPr marL="5099860" indent="-299992" algn="l" defTabSz="1199967" rtl="0" eaLnBrk="1" latinLnBrk="0" hangingPunct="1">
        <a:lnSpc>
          <a:spcPct val="90000"/>
        </a:lnSpc>
        <a:spcBef>
          <a:spcPts val="656"/>
        </a:spcBef>
        <a:buFont typeface="Arial" panose="020B0604020202020204" pitchFamily="34" charset="0"/>
        <a:buChar char="•"/>
        <a:defRPr sz="2362" kern="1200">
          <a:solidFill>
            <a:schemeClr val="tx1"/>
          </a:solidFill>
          <a:latin typeface="+mn-lt"/>
          <a:ea typeface="+mn-ea"/>
          <a:cs typeface="+mn-cs"/>
        </a:defRPr>
      </a:lvl9pPr>
    </p:bodyStyle>
    <p:otherStyle>
      <a:defPPr>
        <a:defRPr lang="en-US"/>
      </a:defPPr>
      <a:lvl1pPr marL="0" algn="l" defTabSz="1199967" rtl="0" eaLnBrk="1" latinLnBrk="0" hangingPunct="1">
        <a:defRPr sz="2362" kern="1200">
          <a:solidFill>
            <a:schemeClr val="tx1"/>
          </a:solidFill>
          <a:latin typeface="+mn-lt"/>
          <a:ea typeface="+mn-ea"/>
          <a:cs typeface="+mn-cs"/>
        </a:defRPr>
      </a:lvl1pPr>
      <a:lvl2pPr marL="599984" algn="l" defTabSz="1199967" rtl="0" eaLnBrk="1" latinLnBrk="0" hangingPunct="1">
        <a:defRPr sz="2362" kern="1200">
          <a:solidFill>
            <a:schemeClr val="tx1"/>
          </a:solidFill>
          <a:latin typeface="+mn-lt"/>
          <a:ea typeface="+mn-ea"/>
          <a:cs typeface="+mn-cs"/>
        </a:defRPr>
      </a:lvl2pPr>
      <a:lvl3pPr marL="1199967" algn="l" defTabSz="1199967" rtl="0" eaLnBrk="1" latinLnBrk="0" hangingPunct="1">
        <a:defRPr sz="2362" kern="1200">
          <a:solidFill>
            <a:schemeClr val="tx1"/>
          </a:solidFill>
          <a:latin typeface="+mn-lt"/>
          <a:ea typeface="+mn-ea"/>
          <a:cs typeface="+mn-cs"/>
        </a:defRPr>
      </a:lvl3pPr>
      <a:lvl4pPr marL="1799951" algn="l" defTabSz="1199967" rtl="0" eaLnBrk="1" latinLnBrk="0" hangingPunct="1">
        <a:defRPr sz="2362" kern="1200">
          <a:solidFill>
            <a:schemeClr val="tx1"/>
          </a:solidFill>
          <a:latin typeface="+mn-lt"/>
          <a:ea typeface="+mn-ea"/>
          <a:cs typeface="+mn-cs"/>
        </a:defRPr>
      </a:lvl4pPr>
      <a:lvl5pPr marL="2399934" algn="l" defTabSz="1199967" rtl="0" eaLnBrk="1" latinLnBrk="0" hangingPunct="1">
        <a:defRPr sz="2362" kern="1200">
          <a:solidFill>
            <a:schemeClr val="tx1"/>
          </a:solidFill>
          <a:latin typeface="+mn-lt"/>
          <a:ea typeface="+mn-ea"/>
          <a:cs typeface="+mn-cs"/>
        </a:defRPr>
      </a:lvl5pPr>
      <a:lvl6pPr marL="2999918" algn="l" defTabSz="1199967" rtl="0" eaLnBrk="1" latinLnBrk="0" hangingPunct="1">
        <a:defRPr sz="2362" kern="1200">
          <a:solidFill>
            <a:schemeClr val="tx1"/>
          </a:solidFill>
          <a:latin typeface="+mn-lt"/>
          <a:ea typeface="+mn-ea"/>
          <a:cs typeface="+mn-cs"/>
        </a:defRPr>
      </a:lvl6pPr>
      <a:lvl7pPr marL="3599901" algn="l" defTabSz="1199967" rtl="0" eaLnBrk="1" latinLnBrk="0" hangingPunct="1">
        <a:defRPr sz="2362" kern="1200">
          <a:solidFill>
            <a:schemeClr val="tx1"/>
          </a:solidFill>
          <a:latin typeface="+mn-lt"/>
          <a:ea typeface="+mn-ea"/>
          <a:cs typeface="+mn-cs"/>
        </a:defRPr>
      </a:lvl7pPr>
      <a:lvl8pPr marL="4199885" algn="l" defTabSz="1199967" rtl="0" eaLnBrk="1" latinLnBrk="0" hangingPunct="1">
        <a:defRPr sz="2362" kern="1200">
          <a:solidFill>
            <a:schemeClr val="tx1"/>
          </a:solidFill>
          <a:latin typeface="+mn-lt"/>
          <a:ea typeface="+mn-ea"/>
          <a:cs typeface="+mn-cs"/>
        </a:defRPr>
      </a:lvl8pPr>
      <a:lvl9pPr marL="4799868" algn="l" defTabSz="1199967" rtl="0" eaLnBrk="1" latinLnBrk="0" hangingPunct="1">
        <a:defRPr sz="23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C:\Users\Dr Kamla Kant Shukla\Downloads\Picture1.jpg"/>
          <p:cNvPicPr/>
          <p:nvPr/>
        </p:nvPicPr>
        <p:blipFill>
          <a:blip r:embed="rId2">
            <a:extLst>
              <a:ext uri="{28A0092B-C50C-407E-A947-70E740481C1C}">
                <a14:useLocalDpi xmlns:a14="http://schemas.microsoft.com/office/drawing/2010/main" val="0"/>
              </a:ext>
            </a:extLst>
          </a:blip>
          <a:srcRect/>
          <a:stretch>
            <a:fillRect/>
          </a:stretch>
        </p:blipFill>
        <p:spPr bwMode="auto">
          <a:xfrm>
            <a:off x="948267" y="598311"/>
            <a:ext cx="10713155" cy="6050845"/>
          </a:xfrm>
          <a:prstGeom prst="rect">
            <a:avLst/>
          </a:prstGeom>
          <a:noFill/>
          <a:ln>
            <a:noFill/>
          </a:ln>
        </p:spPr>
      </p:pic>
      <p:sp>
        <p:nvSpPr>
          <p:cNvPr id="30" name="Rectangle 29"/>
          <p:cNvSpPr/>
          <p:nvPr/>
        </p:nvSpPr>
        <p:spPr>
          <a:xfrm>
            <a:off x="948267" y="6994182"/>
            <a:ext cx="10453510" cy="1282402"/>
          </a:xfrm>
          <a:prstGeom prst="rect">
            <a:avLst/>
          </a:prstGeom>
        </p:spPr>
        <p:txBody>
          <a:bodyPr wrap="square">
            <a:spAutoFit/>
          </a:bodyPr>
          <a:lstStyle/>
          <a:p>
            <a:pPr>
              <a:lnSpc>
                <a:spcPct val="115000"/>
              </a:lnSpc>
              <a:spcAft>
                <a:spcPts val="1000"/>
              </a:spcAft>
            </a:pPr>
            <a:r>
              <a:rPr lang="en-GB" sz="1200" b="1" dirty="0">
                <a:latin typeface="Times New Roman" panose="02020603050405020304" pitchFamily="18" charset="0"/>
                <a:ea typeface="Calibri" panose="020F0502020204030204" pitchFamily="34" charset="0"/>
                <a:cs typeface="Times New Roman" panose="02020603050405020304" pitchFamily="18" charset="0"/>
              </a:rPr>
              <a:t>Figure 1. </a:t>
            </a:r>
            <a:r>
              <a:rPr lang="en-GB" sz="1200" b="1" i="1" dirty="0">
                <a:latin typeface="Times New Roman" panose="02020603050405020304" pitchFamily="18" charset="0"/>
                <a:ea typeface="Calibri" panose="020F0502020204030204" pitchFamily="34" charset="0"/>
                <a:cs typeface="Times New Roman" panose="02020603050405020304" pitchFamily="18" charset="0"/>
              </a:rPr>
              <a:t>BAX gene regulatory role in PCa.</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Analysis of BAX gene expression levels data from the cBioPortal data basis every spot represents a single study: (A) the level of BAX expression in various types of human cancer, including prostate by dot plots. B) This plot represents the assembly of genomic alteration in BAX gene in PCa tissue samples, and each column represents an individual tumor sample. C) BAX gene is highly expressed in most PCa (TCGA online database). D) Percent of disease-free survival and overall survival with low BAX expression was higher than that with high BAX expression in prostate cancer given by GEPIA.</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82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p:nvPr/>
        </p:nvPicPr>
        <p:blipFill>
          <a:blip r:embed="rId2">
            <a:extLst>
              <a:ext uri="{28A0092B-C50C-407E-A947-70E740481C1C}">
                <a14:useLocalDpi xmlns:a14="http://schemas.microsoft.com/office/drawing/2010/main" val="0"/>
              </a:ext>
            </a:extLst>
          </a:blip>
          <a:stretch>
            <a:fillRect/>
          </a:stretch>
        </p:blipFill>
        <p:spPr>
          <a:xfrm>
            <a:off x="1207911" y="733778"/>
            <a:ext cx="10408356" cy="6129865"/>
          </a:xfrm>
          <a:prstGeom prst="rect">
            <a:avLst/>
          </a:prstGeom>
        </p:spPr>
      </p:pic>
      <p:sp>
        <p:nvSpPr>
          <p:cNvPr id="18" name="Rectangle 17"/>
          <p:cNvSpPr/>
          <p:nvPr/>
        </p:nvSpPr>
        <p:spPr>
          <a:xfrm>
            <a:off x="1207911" y="7197382"/>
            <a:ext cx="9934222" cy="1282402"/>
          </a:xfrm>
          <a:prstGeom prst="rect">
            <a:avLst/>
          </a:prstGeom>
        </p:spPr>
        <p:txBody>
          <a:bodyPr wrap="square">
            <a:spAutoFit/>
          </a:bodyPr>
          <a:lstStyle/>
          <a:p>
            <a:pPr>
              <a:lnSpc>
                <a:spcPct val="115000"/>
              </a:lnSpc>
              <a:spcAft>
                <a:spcPts val="1000"/>
              </a:spcAft>
            </a:pPr>
            <a:r>
              <a:rPr lang="en-GB" sz="1200" b="1" dirty="0">
                <a:latin typeface="Times New Roman" panose="02020603050405020304" pitchFamily="18" charset="0"/>
                <a:ea typeface="Calibri" panose="020F0502020204030204" pitchFamily="34" charset="0"/>
                <a:cs typeface="Times New Roman" panose="02020603050405020304" pitchFamily="18" charset="0"/>
              </a:rPr>
              <a:t>Figure 2. Cytochrome c gene regulatory role in PCa.</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Every point represents a specific study in this analysis of </a:t>
            </a:r>
            <a:r>
              <a:rPr lang="en-GB" sz="1200" dirty="0" err="1">
                <a:latin typeface="Times New Roman" panose="02020603050405020304" pitchFamily="18" charset="0"/>
                <a:ea typeface="Calibri" panose="020F0502020204030204" pitchFamily="34" charset="0"/>
                <a:cs typeface="Times New Roman" panose="02020603050405020304" pitchFamily="18" charset="0"/>
              </a:rPr>
              <a:t>Cyto</a:t>
            </a:r>
            <a:r>
              <a:rPr lang="en-GB" sz="1200" dirty="0">
                <a:latin typeface="Times New Roman" panose="02020603050405020304" pitchFamily="18" charset="0"/>
                <a:ea typeface="Calibri" panose="020F0502020204030204" pitchFamily="34" charset="0"/>
                <a:cs typeface="Times New Roman" panose="02020603050405020304" pitchFamily="18" charset="0"/>
              </a:rPr>
              <a:t>-c expression levels data from the cBioPortal: (A) Dot plots depicting the degree of </a:t>
            </a:r>
            <a:r>
              <a:rPr lang="en-GB" sz="1200" dirty="0" err="1">
                <a:latin typeface="Times New Roman" panose="02020603050405020304" pitchFamily="18" charset="0"/>
                <a:ea typeface="Calibri" panose="020F0502020204030204" pitchFamily="34" charset="0"/>
                <a:cs typeface="Times New Roman" panose="02020603050405020304" pitchFamily="18" charset="0"/>
              </a:rPr>
              <a:t>Cyto</a:t>
            </a:r>
            <a:r>
              <a:rPr lang="en-GB" sz="1200" dirty="0">
                <a:latin typeface="Times New Roman" panose="02020603050405020304" pitchFamily="18" charset="0"/>
                <a:ea typeface="Calibri" panose="020F0502020204030204" pitchFamily="34" charset="0"/>
                <a:cs typeface="Times New Roman" panose="02020603050405020304" pitchFamily="18" charset="0"/>
              </a:rPr>
              <a:t>-c expression in several types of human cancer, including PCa. B) The assembly of genetic alterations in </a:t>
            </a:r>
            <a:r>
              <a:rPr lang="en-GB" sz="1200" dirty="0" err="1">
                <a:latin typeface="Times New Roman" panose="02020603050405020304" pitchFamily="18" charset="0"/>
                <a:ea typeface="Calibri" panose="020F0502020204030204" pitchFamily="34" charset="0"/>
                <a:cs typeface="Times New Roman" panose="02020603050405020304" pitchFamily="18" charset="0"/>
              </a:rPr>
              <a:t>Cyto</a:t>
            </a:r>
            <a:r>
              <a:rPr lang="en-GB" sz="1200" dirty="0">
                <a:latin typeface="Times New Roman" panose="02020603050405020304" pitchFamily="18" charset="0"/>
                <a:ea typeface="Calibri" panose="020F0502020204030204" pitchFamily="34" charset="0"/>
                <a:cs typeface="Times New Roman" panose="02020603050405020304" pitchFamily="18" charset="0"/>
              </a:rPr>
              <a:t>-c of PCa samples and each Column individual tumor sample is depicted in this graph. C) Most PCa have a high expression of the </a:t>
            </a:r>
            <a:r>
              <a:rPr lang="en-GB" sz="1200" dirty="0" err="1">
                <a:latin typeface="Times New Roman" panose="02020603050405020304" pitchFamily="18" charset="0"/>
                <a:ea typeface="Calibri" panose="020F0502020204030204" pitchFamily="34" charset="0"/>
                <a:cs typeface="Times New Roman" panose="02020603050405020304" pitchFamily="18" charset="0"/>
              </a:rPr>
              <a:t>Cyto</a:t>
            </a:r>
            <a:r>
              <a:rPr lang="en-GB" sz="1200" dirty="0">
                <a:latin typeface="Times New Roman" panose="02020603050405020304" pitchFamily="18" charset="0"/>
                <a:ea typeface="Calibri" panose="020F0502020204030204" pitchFamily="34" charset="0"/>
                <a:cs typeface="Times New Roman" panose="02020603050405020304" pitchFamily="18" charset="0"/>
              </a:rPr>
              <a:t>-c gene (TCGA online database). D) In PCa, patients with low </a:t>
            </a:r>
            <a:r>
              <a:rPr lang="en-GB" sz="1200" dirty="0" err="1">
                <a:latin typeface="Times New Roman" panose="02020603050405020304" pitchFamily="18" charset="0"/>
                <a:ea typeface="Calibri" panose="020F0502020204030204" pitchFamily="34" charset="0"/>
                <a:cs typeface="Times New Roman" panose="02020603050405020304" pitchFamily="18" charset="0"/>
              </a:rPr>
              <a:t>Cyto</a:t>
            </a:r>
            <a:r>
              <a:rPr lang="en-GB" sz="1200" dirty="0">
                <a:latin typeface="Times New Roman" panose="02020603050405020304" pitchFamily="18" charset="0"/>
                <a:ea typeface="Calibri" panose="020F0502020204030204" pitchFamily="34" charset="0"/>
                <a:cs typeface="Times New Roman" panose="02020603050405020304" pitchFamily="18" charset="0"/>
              </a:rPr>
              <a:t>-c expression had a better percentage of disease-free survival and overall survival than those with high </a:t>
            </a:r>
            <a:r>
              <a:rPr lang="en-GB" sz="1200" dirty="0" err="1">
                <a:latin typeface="Times New Roman" panose="02020603050405020304" pitchFamily="18" charset="0"/>
                <a:ea typeface="Calibri" panose="020F0502020204030204" pitchFamily="34" charset="0"/>
                <a:cs typeface="Times New Roman" panose="02020603050405020304" pitchFamily="18" charset="0"/>
              </a:rPr>
              <a:t>Cyto</a:t>
            </a:r>
            <a:r>
              <a:rPr lang="en-GB" sz="1200" dirty="0">
                <a:latin typeface="Times New Roman" panose="02020603050405020304" pitchFamily="18" charset="0"/>
                <a:ea typeface="Calibri" panose="020F0502020204030204" pitchFamily="34" charset="0"/>
                <a:cs typeface="Times New Roman" panose="02020603050405020304" pitchFamily="18" charset="0"/>
              </a:rPr>
              <a:t>-c expression, according to GEPIA.</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795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Dr Kamla Kant Shukla\Downloads\Picture1.jpg"/>
          <p:cNvPicPr/>
          <p:nvPr/>
        </p:nvPicPr>
        <p:blipFill>
          <a:blip r:embed="rId2">
            <a:extLst>
              <a:ext uri="{28A0092B-C50C-407E-A947-70E740481C1C}">
                <a14:useLocalDpi xmlns:a14="http://schemas.microsoft.com/office/drawing/2010/main" val="0"/>
              </a:ext>
            </a:extLst>
          </a:blip>
          <a:srcRect/>
          <a:stretch>
            <a:fillRect/>
          </a:stretch>
        </p:blipFill>
        <p:spPr bwMode="auto">
          <a:xfrm>
            <a:off x="1061156" y="609600"/>
            <a:ext cx="10792177" cy="6220177"/>
          </a:xfrm>
          <a:prstGeom prst="rect">
            <a:avLst/>
          </a:prstGeom>
          <a:noFill/>
          <a:ln>
            <a:noFill/>
          </a:ln>
        </p:spPr>
      </p:pic>
      <p:sp>
        <p:nvSpPr>
          <p:cNvPr id="3" name="Rectangle 2"/>
          <p:cNvSpPr/>
          <p:nvPr/>
        </p:nvSpPr>
        <p:spPr>
          <a:xfrm>
            <a:off x="1061156" y="7196152"/>
            <a:ext cx="10588977" cy="1282402"/>
          </a:xfrm>
          <a:prstGeom prst="rect">
            <a:avLst/>
          </a:prstGeom>
        </p:spPr>
        <p:txBody>
          <a:bodyPr wrap="square">
            <a:spAutoFit/>
          </a:bodyPr>
          <a:lstStyle/>
          <a:p>
            <a:pPr>
              <a:lnSpc>
                <a:spcPct val="115000"/>
              </a:lnSpc>
              <a:spcAft>
                <a:spcPts val="1000"/>
              </a:spcAft>
            </a:pPr>
            <a:r>
              <a:rPr lang="en-GB" sz="1200" b="1" dirty="0">
                <a:latin typeface="Times New Roman" panose="02020603050405020304" pitchFamily="18" charset="0"/>
                <a:ea typeface="Calibri" panose="020F0502020204030204" pitchFamily="34" charset="0"/>
                <a:cs typeface="Times New Roman" panose="02020603050405020304" pitchFamily="18" charset="0"/>
              </a:rPr>
              <a:t>Figure 3. BCL2 gene regulatory role in PCa.</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In this analysis of BCL2 expression level data from the cBioPortal, each point represents a specific study: (A) Dot plots depict the amounts of BCL2 expressions in various forms of human malignancies, including PCa. This graph shows the genetic changes in BCL2 of PCa samples and each Column's individual tumor sample. C) The BCL2 gene expressed is increased in the majority of PCa patients (TCGA online database). D) According to GEPIA, patients with decreased BCL2 gene expression in PCa had a higher percentage of disease-free and overall survival than patients with high Caspase 3 expression.</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157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27290" y="587022"/>
            <a:ext cx="10498666" cy="6276622"/>
          </a:xfrm>
          <a:prstGeom prst="rect">
            <a:avLst/>
          </a:prstGeom>
        </p:spPr>
      </p:pic>
      <p:sp>
        <p:nvSpPr>
          <p:cNvPr id="5" name="Rectangle 4"/>
          <p:cNvSpPr/>
          <p:nvPr/>
        </p:nvSpPr>
        <p:spPr>
          <a:xfrm>
            <a:off x="1275644" y="7105839"/>
            <a:ext cx="10126134" cy="1282402"/>
          </a:xfrm>
          <a:prstGeom prst="rect">
            <a:avLst/>
          </a:prstGeom>
        </p:spPr>
        <p:txBody>
          <a:bodyPr wrap="square">
            <a:spAutoFit/>
          </a:bodyPr>
          <a:lstStyle/>
          <a:p>
            <a:pPr>
              <a:lnSpc>
                <a:spcPct val="115000"/>
              </a:lnSpc>
              <a:spcAft>
                <a:spcPts val="1000"/>
              </a:spcAft>
            </a:pPr>
            <a:r>
              <a:rPr lang="en-GB" sz="1200" b="1" dirty="0">
                <a:latin typeface="Times New Roman" panose="02020603050405020304" pitchFamily="18" charset="0"/>
                <a:ea typeface="Calibri" panose="020F0502020204030204" pitchFamily="34" charset="0"/>
                <a:cs typeface="Times New Roman" panose="02020603050405020304" pitchFamily="18" charset="0"/>
              </a:rPr>
              <a:t>Figure 4. Caspase 3 gene regulatory role in PCa.</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In this analysis of Caspase 3 expression level data from the cBioPortal, each point represents a specific study: (A) Dot plots depict the amounts of caspase 3 expressions in various forms of human malignancies, including PCa. This graph shows the genetic changes in Caspase 3 of PCa samples and each Column's individual tumor sample. C) The Caspase 3 gene expressed is decreased in the majority of PCa patients (TCGA online database). D) According to GEPIA, patients with high Caspase 3 expression in PCa had a higher percentage of disease-free and overall survival than patients with low Caspase 3 expression.</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138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25690" y="383821"/>
            <a:ext cx="10848622" cy="6491111"/>
          </a:xfrm>
          <a:prstGeom prst="rect">
            <a:avLst/>
          </a:prstGeom>
        </p:spPr>
      </p:pic>
      <p:sp>
        <p:nvSpPr>
          <p:cNvPr id="5" name="Rectangle 4"/>
          <p:cNvSpPr/>
          <p:nvPr/>
        </p:nvSpPr>
        <p:spPr>
          <a:xfrm>
            <a:off x="1365953" y="7197382"/>
            <a:ext cx="9753601" cy="1282402"/>
          </a:xfrm>
          <a:prstGeom prst="rect">
            <a:avLst/>
          </a:prstGeom>
        </p:spPr>
        <p:txBody>
          <a:bodyPr wrap="square">
            <a:spAutoFit/>
          </a:bodyPr>
          <a:lstStyle/>
          <a:p>
            <a:pPr>
              <a:lnSpc>
                <a:spcPct val="115000"/>
              </a:lnSpc>
              <a:spcAft>
                <a:spcPts val="1000"/>
              </a:spcAft>
            </a:pPr>
            <a:r>
              <a:rPr lang="en-GB" sz="1200" b="1" dirty="0">
                <a:latin typeface="Times New Roman" panose="02020603050405020304" pitchFamily="18" charset="0"/>
                <a:ea typeface="Calibri" panose="020F0502020204030204" pitchFamily="34" charset="0"/>
                <a:cs typeface="Times New Roman" panose="02020603050405020304" pitchFamily="18" charset="0"/>
              </a:rPr>
              <a:t>Figure 5. Caspase 9 gene regulatory role in PCa.</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Each point represents a specific study in this analysis of Caspase 9 expression levels data from the cBioPortal: (A) Caspase 9 expression levels in various types of human cancers, including PCa, are shown as dot plots. The genetic alterations in Caspase 9 of PCa samples and each Column individual tumor sample are depicted in this graph. C) In most PCa, the Caspase 9 gene is abundantly expressed (TCGA online database). D) Patients with low Caspase 9 expression in PCa had a better proportion of disease-free and overall survival than those with high Caspase 9 expression, according to GEPIA.</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47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r Kamla Kant Shukla\Downloads\Picture5.jpg"/>
          <p:cNvPicPr/>
          <p:nvPr/>
        </p:nvPicPr>
        <p:blipFill>
          <a:blip r:embed="rId2">
            <a:extLst>
              <a:ext uri="{28A0092B-C50C-407E-A947-70E740481C1C}">
                <a14:useLocalDpi xmlns:a14="http://schemas.microsoft.com/office/drawing/2010/main" val="0"/>
              </a:ext>
            </a:extLst>
          </a:blip>
          <a:srcRect/>
          <a:stretch>
            <a:fillRect/>
          </a:stretch>
        </p:blipFill>
        <p:spPr bwMode="auto">
          <a:xfrm>
            <a:off x="1174044" y="598311"/>
            <a:ext cx="10171289" cy="6445955"/>
          </a:xfrm>
          <a:prstGeom prst="rect">
            <a:avLst/>
          </a:prstGeom>
          <a:noFill/>
          <a:ln>
            <a:noFill/>
          </a:ln>
        </p:spPr>
      </p:pic>
      <p:sp>
        <p:nvSpPr>
          <p:cNvPr id="5" name="Rectangle 4"/>
          <p:cNvSpPr/>
          <p:nvPr/>
        </p:nvSpPr>
        <p:spPr>
          <a:xfrm>
            <a:off x="1309511" y="7197382"/>
            <a:ext cx="10035822" cy="1282402"/>
          </a:xfrm>
          <a:prstGeom prst="rect">
            <a:avLst/>
          </a:prstGeom>
        </p:spPr>
        <p:txBody>
          <a:bodyPr wrap="square">
            <a:spAutoFit/>
          </a:bodyPr>
          <a:lstStyle/>
          <a:p>
            <a:pPr>
              <a:lnSpc>
                <a:spcPct val="115000"/>
              </a:lnSpc>
              <a:spcAft>
                <a:spcPts val="1000"/>
              </a:spcAft>
            </a:pPr>
            <a:r>
              <a:rPr lang="en-GB" sz="1200" b="1" dirty="0">
                <a:latin typeface="Times New Roman" panose="02020603050405020304" pitchFamily="18" charset="0"/>
                <a:ea typeface="Calibri" panose="020F0502020204030204" pitchFamily="34" charset="0"/>
                <a:cs typeface="Times New Roman" panose="02020603050405020304" pitchFamily="18" charset="0"/>
              </a:rPr>
              <a:t>Figure 6. SMAC gene regulatory role in PCa.</a:t>
            </a:r>
            <a:endParaRPr lang="en-IN" sz="1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GB" sz="1200" dirty="0">
                <a:latin typeface="Times New Roman" panose="02020603050405020304" pitchFamily="18" charset="0"/>
                <a:ea typeface="Calibri" panose="020F0502020204030204" pitchFamily="34" charset="0"/>
                <a:cs typeface="Times New Roman" panose="02020603050405020304" pitchFamily="18" charset="0"/>
              </a:rPr>
              <a:t>In this analysis of SMAC expression level data from the cBioPortal, each point represents a specific study: (A) Dot plots depict the amounts of SMAC expression in various forms of human malignancies, including PCa. This graph shows the genetic changes in SMAC of PCa samples, and each Column is an individual tumor sample. C) The SMAC gene is highly expressed in most PCa patients (TCGA online database). D) According to GEPIA, patients with low Caspase 3 expression in PCa had a higher percentage of disease-free and overall survival than patients with high SMAC expression.</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5503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1176</TotalTime>
  <Words>724</Words>
  <Application>Microsoft Office PowerPoint</Application>
  <PresentationFormat>Custom</PresentationFormat>
  <Paragraphs>12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Kamla Kant Shukla</dc:creator>
  <cp:lastModifiedBy>Dr Kamla Kant Shukla</cp:lastModifiedBy>
  <cp:revision>76</cp:revision>
  <dcterms:created xsi:type="dcterms:W3CDTF">2022-08-12T09:55:40Z</dcterms:created>
  <dcterms:modified xsi:type="dcterms:W3CDTF">2023-05-02T08:35:40Z</dcterms:modified>
</cp:coreProperties>
</file>