
<file path=[Content_Types].xml><?xml version="1.0" encoding="utf-8"?>
<Types xmlns="http://schemas.openxmlformats.org/package/2006/content-types">
  <Default Extension="jpeg" ContentType="image/jpe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54972-7401-C9B5-B114-CFAE567FF5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A3476D1-22BF-48AC-EA9A-A27170FE9C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20C34D8-1D67-ACB2-88FC-84B82B5D23DC}"/>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5" name="Footer Placeholder 4">
            <a:extLst>
              <a:ext uri="{FF2B5EF4-FFF2-40B4-BE49-F238E27FC236}">
                <a16:creationId xmlns:a16="http://schemas.microsoft.com/office/drawing/2014/main" id="{75906350-45A2-2320-4E7A-E1B42E6B00A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0C55DE-C0A9-A214-1309-01B1974F92D6}"/>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190432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F900F-6E3C-54F7-F4F1-3242D79F4AD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A6C1CDC-341A-0888-4D1D-CB89127B38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84C384-522F-937C-E95D-768E3C3AEB74}"/>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5" name="Footer Placeholder 4">
            <a:extLst>
              <a:ext uri="{FF2B5EF4-FFF2-40B4-BE49-F238E27FC236}">
                <a16:creationId xmlns:a16="http://schemas.microsoft.com/office/drawing/2014/main" id="{D36C6FE2-43D4-1061-E51C-1D925A6432B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5B6594E-2A57-B34E-2522-89B2BBCFE8B9}"/>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3491206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9FD8A3-AA91-542E-B7DF-0F0CFEAF33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1B8CB67-3C48-5108-178C-7E10582A01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6446DF-6674-7DA9-452C-852C24F1F47F}"/>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5" name="Footer Placeholder 4">
            <a:extLst>
              <a:ext uri="{FF2B5EF4-FFF2-40B4-BE49-F238E27FC236}">
                <a16:creationId xmlns:a16="http://schemas.microsoft.com/office/drawing/2014/main" id="{543842BE-9E91-B0A1-E1F8-5CD174A3F9E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770B82-73C2-5391-C30A-E7C399B8D910}"/>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1901623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6ED90-2D49-4FAE-DF58-C0694F05DD3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4E2DA2C-15B8-A199-984F-B6B262D3F8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75C5C2C-56CC-D97C-B211-3C5947460DFB}"/>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5" name="Footer Placeholder 4">
            <a:extLst>
              <a:ext uri="{FF2B5EF4-FFF2-40B4-BE49-F238E27FC236}">
                <a16:creationId xmlns:a16="http://schemas.microsoft.com/office/drawing/2014/main" id="{663EAFC4-0CCA-5A96-9012-1DD28D21727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7406689-C61F-C5F8-B3BF-1B3A966A849E}"/>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2424645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93BDF-58E8-3B18-B370-2C87FC9712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EFF17DB-DC2A-706D-3EB6-C9B95D666E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664351-CEA0-873C-3505-B7EB6B8FD028}"/>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5" name="Footer Placeholder 4">
            <a:extLst>
              <a:ext uri="{FF2B5EF4-FFF2-40B4-BE49-F238E27FC236}">
                <a16:creationId xmlns:a16="http://schemas.microsoft.com/office/drawing/2014/main" id="{54FCD743-5441-C2E3-6431-716D710CF6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092E2E0-5686-37FB-292D-6B2F136E85D0}"/>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115136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FFFC1-5C16-76EE-81D0-E46A29551A3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52CE0AB-1A97-385B-0DBF-305829CFBD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311C0CE-9FA0-330E-A934-8D2CACAEDB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8024214-FD26-8A85-4F3E-16CA0F642869}"/>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6" name="Footer Placeholder 5">
            <a:extLst>
              <a:ext uri="{FF2B5EF4-FFF2-40B4-BE49-F238E27FC236}">
                <a16:creationId xmlns:a16="http://schemas.microsoft.com/office/drawing/2014/main" id="{C6C450F2-A507-7322-0A34-57656F2A871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B0755E3-C1E1-EA30-F110-74FADFB16F46}"/>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452531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AA8BF-2479-3A41-D428-5B714837A11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7CF160D-9649-F4F7-BCE5-2F61CDE8D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776490-9476-4DD0-E26F-1A8513C33E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ED7DD9C-0A41-54CD-0025-0B28436A6F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44B8A1-A07C-6D37-7BE0-452ACC79D9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DFB47F9-68DA-1B0B-C491-72CA5871D64D}"/>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8" name="Footer Placeholder 7">
            <a:extLst>
              <a:ext uri="{FF2B5EF4-FFF2-40B4-BE49-F238E27FC236}">
                <a16:creationId xmlns:a16="http://schemas.microsoft.com/office/drawing/2014/main" id="{3F525477-DAB9-F43D-A8CD-7774D8FD765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22A5D68-9A1B-006E-2DF1-4D30B82E4778}"/>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169067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BFB01-2E67-4306-2C81-F3EF59CD294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7491431-8CE6-3BE0-1A99-5251F1B2860C}"/>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4" name="Footer Placeholder 3">
            <a:extLst>
              <a:ext uri="{FF2B5EF4-FFF2-40B4-BE49-F238E27FC236}">
                <a16:creationId xmlns:a16="http://schemas.microsoft.com/office/drawing/2014/main" id="{38895166-5232-15EF-8750-37F95D61A7F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1D56A04-B33C-F6BA-0495-26F5A0D13706}"/>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1465291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1478DA-2703-95A9-3C8F-F1C352124E3C}"/>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3" name="Footer Placeholder 2">
            <a:extLst>
              <a:ext uri="{FF2B5EF4-FFF2-40B4-BE49-F238E27FC236}">
                <a16:creationId xmlns:a16="http://schemas.microsoft.com/office/drawing/2014/main" id="{5127E876-85D2-E3B9-4A6E-EF4ED213E4DA}"/>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F5E67FE-A6C8-01CD-42F9-3FFABF62E01B}"/>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2617596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1AF40-3B33-0B42-7499-046C41712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C062B2C-6285-B404-CF66-52E8F4CD9D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3C82E20-8C0F-6BE8-7760-C511055556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B17C7A-A45E-6694-EA07-5AE4273E7589}"/>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6" name="Footer Placeholder 5">
            <a:extLst>
              <a:ext uri="{FF2B5EF4-FFF2-40B4-BE49-F238E27FC236}">
                <a16:creationId xmlns:a16="http://schemas.microsoft.com/office/drawing/2014/main" id="{076151D5-627A-7410-E119-6956C5B6105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1EE6D15-91F4-E402-0AD4-1D26047BB9B7}"/>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1373286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71D47-F5F0-70F5-2BB0-822506865C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035C2DD-6665-7DAF-45CB-452D7CED28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2CD0D8C-9D62-3B69-E47E-6CF6125D9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8D5870-8FC3-A9BA-7946-44021D653110}"/>
              </a:ext>
            </a:extLst>
          </p:cNvPr>
          <p:cNvSpPr>
            <a:spLocks noGrp="1"/>
          </p:cNvSpPr>
          <p:nvPr>
            <p:ph type="dt" sz="half" idx="10"/>
          </p:nvPr>
        </p:nvSpPr>
        <p:spPr/>
        <p:txBody>
          <a:bodyPr/>
          <a:lstStyle/>
          <a:p>
            <a:fld id="{E02AC217-BAC1-43EC-82E3-21A480BE52E1}" type="datetimeFigureOut">
              <a:rPr lang="en-IN" smtClean="0"/>
              <a:t>08-05-2025</a:t>
            </a:fld>
            <a:endParaRPr lang="en-IN"/>
          </a:p>
        </p:txBody>
      </p:sp>
      <p:sp>
        <p:nvSpPr>
          <p:cNvPr id="6" name="Footer Placeholder 5">
            <a:extLst>
              <a:ext uri="{FF2B5EF4-FFF2-40B4-BE49-F238E27FC236}">
                <a16:creationId xmlns:a16="http://schemas.microsoft.com/office/drawing/2014/main" id="{46E6F444-48E7-475D-4923-4685F14B9F2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0C6187D-E20E-3476-C71A-988BC5EFA696}"/>
              </a:ext>
            </a:extLst>
          </p:cNvPr>
          <p:cNvSpPr>
            <a:spLocks noGrp="1"/>
          </p:cNvSpPr>
          <p:nvPr>
            <p:ph type="sldNum" sz="quarter" idx="12"/>
          </p:nvPr>
        </p:nvSpPr>
        <p:spPr/>
        <p:txBody>
          <a:bodyPr/>
          <a:lstStyle/>
          <a:p>
            <a:fld id="{FD28C4CE-9AF2-4D3D-A836-42B7F31CF585}" type="slidenum">
              <a:rPr lang="en-IN" smtClean="0"/>
              <a:t>‹#›</a:t>
            </a:fld>
            <a:endParaRPr lang="en-IN"/>
          </a:p>
        </p:txBody>
      </p:sp>
    </p:spTree>
    <p:extLst>
      <p:ext uri="{BB962C8B-B14F-4D97-AF65-F5344CB8AC3E}">
        <p14:creationId xmlns:p14="http://schemas.microsoft.com/office/powerpoint/2010/main" val="3548195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27A311-8A30-45C4-D69B-5FBFC7864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A6B5440-CC2D-688F-4FDD-0362B4CCB2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52A1D71-0851-4F65-2064-7C0D928A5F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2AC217-BAC1-43EC-82E3-21A480BE52E1}" type="datetimeFigureOut">
              <a:rPr lang="en-IN" smtClean="0"/>
              <a:t>08-05-2025</a:t>
            </a:fld>
            <a:endParaRPr lang="en-IN"/>
          </a:p>
        </p:txBody>
      </p:sp>
      <p:sp>
        <p:nvSpPr>
          <p:cNvPr id="5" name="Footer Placeholder 4">
            <a:extLst>
              <a:ext uri="{FF2B5EF4-FFF2-40B4-BE49-F238E27FC236}">
                <a16:creationId xmlns:a16="http://schemas.microsoft.com/office/drawing/2014/main" id="{5B8038BC-1BF5-AF85-B84A-CF9C9BCA4B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44D41E8-0F43-E49D-DD0B-38E3870D1E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28C4CE-9AF2-4D3D-A836-42B7F31CF585}" type="slidenum">
              <a:rPr lang="en-IN" smtClean="0"/>
              <a:t>‹#›</a:t>
            </a:fld>
            <a:endParaRPr lang="en-IN"/>
          </a:p>
        </p:txBody>
      </p:sp>
    </p:spTree>
    <p:extLst>
      <p:ext uri="{BB962C8B-B14F-4D97-AF65-F5344CB8AC3E}">
        <p14:creationId xmlns:p14="http://schemas.microsoft.com/office/powerpoint/2010/main" val="694051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1307949-4554-A2BC-73C0-78B54B184106}"/>
              </a:ext>
            </a:extLst>
          </p:cNvPr>
          <p:cNvPicPr>
            <a:picLocks noChangeAspect="1"/>
          </p:cNvPicPr>
          <p:nvPr/>
        </p:nvPicPr>
        <p:blipFill>
          <a:blip r:embed="rId2">
            <a:extLst>
              <a:ext uri="{28A0092B-C50C-407E-A947-70E740481C1C}">
                <a14:useLocalDpi xmlns:a14="http://schemas.microsoft.com/office/drawing/2010/main" val="0"/>
              </a:ext>
            </a:extLst>
          </a:blip>
          <a:srcRect l="23848" t="10337" r="25421" b="19402"/>
          <a:stretch/>
        </p:blipFill>
        <p:spPr>
          <a:xfrm>
            <a:off x="2301412" y="82193"/>
            <a:ext cx="6585734" cy="5130747"/>
          </a:xfrm>
          <a:prstGeom prst="rect">
            <a:avLst/>
          </a:prstGeom>
        </p:spPr>
      </p:pic>
      <p:sp>
        <p:nvSpPr>
          <p:cNvPr id="4" name="TextBox 3">
            <a:extLst>
              <a:ext uri="{FF2B5EF4-FFF2-40B4-BE49-F238E27FC236}">
                <a16:creationId xmlns:a16="http://schemas.microsoft.com/office/drawing/2014/main" id="{8AD5096C-B093-DD1E-FFBA-9BDC61BF37A3}"/>
              </a:ext>
            </a:extLst>
          </p:cNvPr>
          <p:cNvSpPr txBox="1"/>
          <p:nvPr/>
        </p:nvSpPr>
        <p:spPr>
          <a:xfrm>
            <a:off x="472611" y="5393933"/>
            <a:ext cx="11229654" cy="1200329"/>
          </a:xfrm>
          <a:prstGeom prst="rect">
            <a:avLst/>
          </a:prstGeom>
          <a:noFill/>
        </p:spPr>
        <p:txBody>
          <a:bodyPr wrap="square" rtlCol="0">
            <a:spAutoFit/>
          </a:bodyPr>
          <a:lstStyle/>
          <a:p>
            <a:r>
              <a:rPr lang="en-GB" sz="1800" b="1" dirty="0">
                <a:effectLst/>
                <a:latin typeface="Times New Roman" panose="02020603050405020304" pitchFamily="18" charset="0"/>
                <a:ea typeface="Arial" panose="020B0604020202020204" pitchFamily="34" charset="0"/>
              </a:rPr>
              <a:t>Supplemental Figure 2: Electropherogram and raw signals of sequencing results from fresh tissue. </a:t>
            </a:r>
            <a:r>
              <a:rPr lang="en-GB" sz="1800" dirty="0">
                <a:effectLst/>
                <a:latin typeface="Times New Roman" panose="02020603050405020304" pitchFamily="18" charset="0"/>
                <a:ea typeface="Arial" panose="020B0604020202020204" pitchFamily="34" charset="0"/>
              </a:rPr>
              <a:t>Figure 2a depicts sequences, quality score values of each base called, and signal intensity in the case of fresh tissue. The blue bar on top of Fig. 2a represents the quality score value for each base identified. Figure 2b represents the overall raw signal intensity crossing the minimum threshold value of 1000 RFU.</a:t>
            </a:r>
            <a:endParaRPr lang="en-IN"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65432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Shreya Srivastava</dc:creator>
  <cp:lastModifiedBy>Shreya Srivastava</cp:lastModifiedBy>
  <cp:revision>1</cp:revision>
  <dcterms:created xsi:type="dcterms:W3CDTF">2025-05-08T07:51:09Z</dcterms:created>
  <dcterms:modified xsi:type="dcterms:W3CDTF">2025-05-08T07:52:10Z</dcterms:modified>
</cp:coreProperties>
</file>