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33DB-168A-4080-BAAF-37F22F92A006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E7E63-8EC9-4F84-BBB6-F65F07BEAB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55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7E63-8EC9-4F84-BBB6-F65F07BEABC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85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44BE-A8BD-2493-1F85-6764B83EF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F1A0E-C7D0-DE9B-14BC-FDF6A1915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5DE6-7B66-4FF3-D89D-FC735DA6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E499-A74B-0AE0-A93A-6A5F173F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199D-46AD-8BD2-C3BA-76B23910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1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9540-04F5-086B-A29C-AFA089B5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35EE-17D7-83E9-282F-92445DAA8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4A98-8806-FDE0-441D-CF17DF21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9AE38-1A1D-F8FC-2B82-53EB1967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C776-44A5-77F1-E581-FF7A9D28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27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60018-3F49-4A65-FC0F-FB1C238BF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53964-2416-FA37-4242-E9665608E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74171-75BB-84DF-20A1-120B1F0A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B950-BC0F-49A1-9DE8-3AD252CB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809F-530E-309A-617C-B5B76B9A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36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66D7-DEA0-4472-4D33-7834FCF1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872DC-2657-1964-A95D-1DDAC4A38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79BE-E54F-01BE-8EAE-22065C64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15A6E-56DD-1DFE-517D-76FB0181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7104-AD34-55F1-1BD4-3882A47A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69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6457-CB91-BBB8-F866-0B661F1B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7BBA4-CBC6-2914-2421-8277555E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5406-AE05-9B2F-2DA7-7C6D099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9BC3D-A822-1D47-0451-0D6D9DFD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D4B3-3501-2D33-98E0-C434E91A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244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5E4A-D5BA-B9EE-FC1D-3609C250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2FD1-A647-6EDB-D625-89E49D61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7958-1A13-6373-6C18-E4A7466CC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41A49-8B46-0269-1F7B-7DFB741B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A9BB-929A-6E8D-F3F6-436FA060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2FC6-B9E3-9607-C6F9-8D5180C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07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F72A-D59C-99EC-718A-7CAECEFF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B6C8-0881-1F2F-9762-B59DC42E5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97386-8F7F-7139-2DED-D57C42B85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5CA1C-2DAC-6C68-0863-EB4A27F6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FC543-F0AD-D182-7D6E-499C538DF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4C9F5-BC67-38F3-41A2-E1C6B4F7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09184-FEAF-2457-C264-E2B29FFA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3D02A-464B-11BE-1021-FD5562C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0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8452-D63B-6D49-D58D-29357EEF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471D9-CD49-6F16-8FED-9B0D4DAF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DE757-820C-7666-6EF3-F06CB04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79310-1A4D-938A-F0E0-6B8DDB25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70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BDC2C-70B3-4792-0369-C03B5472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F273D-6061-ABB8-D120-A40180C9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253B-5CB1-5B31-1DB0-0FBF80D1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26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EA34-C89C-B5C6-C2BB-DB257A3E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D58E-DC69-A6B5-7816-B76BE7D4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704A-54E4-A9F3-FE2D-8D789F95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EC210-04D8-F5FE-91E8-33F78E08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C37FE-6CE7-CB2A-9E7E-8B8E236E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8ABF9-6DE9-CB3D-1461-40CFC84E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00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C8A7-1E03-CB59-CA15-A87DADE3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6D91C-8475-C265-CC0C-2242F56A5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E518E-210E-A1CE-2C1E-FD95FEB53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BFCFE-A718-1513-6AD5-4D888CC3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7611F-7128-BDA2-D541-6912C675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BFE6D-9BA0-1EBC-DE7C-F455099F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88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E0AAC-69A5-DE3A-99E5-34C88834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66A73-6C4F-11A8-99AA-52B91924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616B-6E2A-5AE2-24F9-3BBB31147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F0F9F-EA9F-4CCE-A3A1-0BF5ACB8DFCB}" type="datetimeFigureOut">
              <a:rPr lang="en-IN" smtClean="0"/>
              <a:t>24-07-2025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3454-C82A-2C08-DD0E-3ACFBB2F8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B58B5-DCFE-EB25-8992-CDD16FDB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0A55C-6E94-407D-85A3-18DF111F8BB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94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4B62D-8944-EF9B-094B-5D1B634E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38" y="5412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plot and melt curve analysis of primer F1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D2D63C-88E2-7926-1209-8EB88182E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4" t="31022" r="6230" b="21628"/>
          <a:stretch/>
        </p:blipFill>
        <p:spPr bwMode="auto">
          <a:xfrm>
            <a:off x="1469571" y="1400913"/>
            <a:ext cx="9511248" cy="3780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145E23-6373-D8B8-4F3D-378BA3226BC8}"/>
              </a:ext>
            </a:extLst>
          </p:cNvPr>
          <p:cNvSpPr txBox="1"/>
          <p:nvPr/>
        </p:nvSpPr>
        <p:spPr>
          <a:xfrm>
            <a:off x="967395" y="5266857"/>
            <a:ext cx="10515600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amplification plot demonstrates the quantitative PCR (qPCR) results for varying template concentrations (0.1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and no template control [NTC]), showing the cycle threshold (Ct) values. The melt curve plot confirms the partial non-specificity of the amplified product in NTC by displaying a single peak at the expected melting temperature.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058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3046-37BD-1D7A-14F9-85201C2C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2286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temperature (Ta) for primer F1.1for qPCR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FE4AEE-127A-51CB-8843-13797C294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25" t="18666" r="8098"/>
          <a:stretch/>
        </p:blipFill>
        <p:spPr bwMode="auto">
          <a:xfrm>
            <a:off x="2133601" y="1528941"/>
            <a:ext cx="8567056" cy="360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2D606-CD3C-1B6B-7A7C-BC9E5802D50E}"/>
              </a:ext>
            </a:extLst>
          </p:cNvPr>
          <p:cNvSpPr txBox="1"/>
          <p:nvPr/>
        </p:nvSpPr>
        <p:spPr>
          <a:xfrm>
            <a:off x="1338942" y="5329059"/>
            <a:ext cx="9492343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Amplification plot, melt curve analysis, and Ct values indicate the optimal Ta range is 40–45°C for specific and efficient amplification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623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504C-CD09-F40F-0485-0A244D7B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1702143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 for optimal annealing temperature (Ta) for primer F1.1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302D2781-29F3-E76F-91F7-9F3743F4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564" t="12366" r="8383" b="12597"/>
          <a:stretch/>
        </p:blipFill>
        <p:spPr bwMode="auto">
          <a:xfrm>
            <a:off x="2251973" y="1346654"/>
            <a:ext cx="784045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913C7-DE90-C8E7-775B-B32981DDA327}"/>
              </a:ext>
            </a:extLst>
          </p:cNvPr>
          <p:cNvSpPr txBox="1"/>
          <p:nvPr/>
        </p:nvSpPr>
        <p:spPr>
          <a:xfrm>
            <a:off x="838199" y="5800626"/>
            <a:ext cx="1021080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optimal annealing temperature (Ta) range was determined to be 40-45°C, where band intensity appears strongest with minimal non-specific amplification.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79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E166-288C-5B60-1143-FD146226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6344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temperature (Ta) for primer F1.2 for qPCR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422DF4-726C-F232-AEF9-D4282F9B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220" r="5478" b="4184"/>
          <a:stretch/>
        </p:blipFill>
        <p:spPr bwMode="auto">
          <a:xfrm>
            <a:off x="2122714" y="1370085"/>
            <a:ext cx="8773886" cy="368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FBFCE-8321-7570-26EE-E4DD7AFCFE56}"/>
              </a:ext>
            </a:extLst>
          </p:cNvPr>
          <p:cNvSpPr txBox="1"/>
          <p:nvPr/>
        </p:nvSpPr>
        <p:spPr>
          <a:xfrm>
            <a:off x="1001486" y="5487915"/>
            <a:ext cx="9895114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Amplification plot, melt curve analysis, and Ct values indicate the optimal Ta range is 55–60°C for specific and efficient amplification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47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4266-4971-C576-57DD-1E723A47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65125"/>
            <a:ext cx="11604171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 for optimal annealing temperature (Ta) for primer F1.2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1950CFDB-3AC2-2DE8-3BFD-0A8040193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795" t="9851" r="3432" b="10082"/>
          <a:stretch/>
        </p:blipFill>
        <p:spPr bwMode="auto">
          <a:xfrm>
            <a:off x="2173624" y="1253331"/>
            <a:ext cx="799715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E2102-AA04-CA3A-3EDB-AABCA72A9C82}"/>
              </a:ext>
            </a:extLst>
          </p:cNvPr>
          <p:cNvSpPr txBox="1"/>
          <p:nvPr/>
        </p:nvSpPr>
        <p:spPr>
          <a:xfrm>
            <a:off x="1090495" y="5699175"/>
            <a:ext cx="10163409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optimal annealing temperature (Ta) range was determined to be 55-60°C, where band intensity appears strongest with minimal non-specific amplification.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563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5E31-1CEF-AB76-0EB6-FBC0678A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5714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expression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FOLR1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mRNA across various cell lines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14C22E-8A09-9715-CDCD-D25A46FC0F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78665"/>
              </p:ext>
            </p:extLst>
          </p:nvPr>
        </p:nvGraphicFramePr>
        <p:xfrm>
          <a:off x="2100944" y="1315689"/>
          <a:ext cx="7685313" cy="412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ism 8" r:id="rId3" imgW="2729108" imgH="2873176" progId="Prism8.Document">
                  <p:embed/>
                </p:oleObj>
              </mc:Choice>
              <mc:Fallback>
                <p:oleObj name="Prism 8" r:id="rId3" imgW="2729108" imgH="2873176" progId="Prism8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944" y="1315689"/>
                        <a:ext cx="7685313" cy="4127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6CF422-67A6-A1D3-08A3-82A4BD8A4FB6}"/>
              </a:ext>
            </a:extLst>
          </p:cNvPr>
          <p:cNvSpPr txBox="1"/>
          <p:nvPr/>
        </p:nvSpPr>
        <p:spPr>
          <a:xfrm>
            <a:off x="1289957" y="5442857"/>
            <a:ext cx="998220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Data represents the relative expression levels of FOLR1 mRNA in HeLa, AGS,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Jurkat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HEK293T cell lines, and blood samples. Error bars indicate standard deviation from triplicate experiments.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627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C504-067D-C607-4B40-27A6306D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681037"/>
            <a:ext cx="11549743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Confocal imaging- Expression of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FOLR1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AGS cells visualized by immunofluorescence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89FF5DBA-E94F-C3BA-BFD3-F7B363AEF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055" t="12608" r="22012" b="14409"/>
          <a:stretch/>
        </p:blipFill>
        <p:spPr bwMode="auto">
          <a:xfrm>
            <a:off x="2707765" y="1900980"/>
            <a:ext cx="6370922" cy="4090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2F6E61-1EB5-A109-247C-74FF3A684DE4}"/>
              </a:ext>
            </a:extLst>
          </p:cNvPr>
          <p:cNvSpPr txBox="1"/>
          <p:nvPr/>
        </p:nvSpPr>
        <p:spPr>
          <a:xfrm>
            <a:off x="925284" y="5781213"/>
            <a:ext cx="10809515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Immunofluorescence analysis of FOLR1 (red) in HeLa and AGS cell lines. DAPI (blue) was used to stain nuclei. The merged images show the co-localization of FOLR1 with nuclei. Scale bars are included in each image.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496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2AFB-2775-2953-45CF-B1B88641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65125"/>
            <a:ext cx="11070771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analysis of Ct Values vs. Log (CTC Units) in qPCR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33FEE6-52AF-2C81-E2AA-3789E3A0D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6" t="16693"/>
          <a:stretch/>
        </p:blipFill>
        <p:spPr bwMode="auto">
          <a:xfrm>
            <a:off x="2993571" y="1396252"/>
            <a:ext cx="5834743" cy="4312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32880-DA02-DFDE-D7C6-99A6A0050C9C}"/>
              </a:ext>
            </a:extLst>
          </p:cNvPr>
          <p:cNvSpPr txBox="1"/>
          <p:nvPr/>
        </p:nvSpPr>
        <p:spPr>
          <a:xfrm>
            <a:off x="778328" y="5332044"/>
            <a:ext cx="10635343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graph depicts the linear relationship between Ct values (Cycle Threshold) and the logarithmic transformation of CTC units, modelled by the equation y=−3.231x+29.689y=−3.231x+29.689 with an R2R2 value of 0.997, indicating a high degree of correlation and reliability in the calibration curve.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48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195B-248A-899C-6BB7-3CCBB4BE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9" y="2220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</a:t>
            </a:r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I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analysis summary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D32E59-77D9-F428-7322-D36E45594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11"/>
          <a:stretch/>
        </p:blipFill>
        <p:spPr bwMode="auto">
          <a:xfrm>
            <a:off x="2511742" y="1387306"/>
            <a:ext cx="7168516" cy="4691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1B76F-B429-5E37-DD05-01D542065D41}"/>
              </a:ext>
            </a:extLst>
          </p:cNvPr>
          <p:cNvSpPr txBox="1"/>
          <p:nvPr/>
        </p:nvSpPr>
        <p:spPr>
          <a:xfrm>
            <a:off x="990600" y="5918780"/>
            <a:ext cx="10646229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Results of a linear regression analysis, including confidence intervals, goodness of fit, and statistical significance of the slope.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364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6F36-A3C3-6D08-FD5E-50148B4E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plot and melt curve analysis of primer F1.1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D8CB64-411B-6FEA-38E7-DBAE74153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42" t="27624" r="6766" b="25882"/>
          <a:stretch/>
        </p:blipFill>
        <p:spPr bwMode="auto">
          <a:xfrm>
            <a:off x="838200" y="1611087"/>
            <a:ext cx="10123714" cy="3586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19E4D-F7DA-5FD9-5696-447C1300D213}"/>
              </a:ext>
            </a:extLst>
          </p:cNvPr>
          <p:cNvSpPr txBox="1"/>
          <p:nvPr/>
        </p:nvSpPr>
        <p:spPr>
          <a:xfrm>
            <a:off x="1230087" y="5535939"/>
            <a:ext cx="10123713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Image showing consistent amplification and melt curve profiles for varying template concentrations (0.1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and no template control [NTC]), indicating high specificity and no nonspecific amplification.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42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C84D-7E1C-EA46-A25C-C09CCC6E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plot and melt curve analysis of primer F1.2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04F49D-EAB7-43A5-F926-1003505A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07" t="27094" r="1402" b="24998"/>
          <a:stretch/>
        </p:blipFill>
        <p:spPr bwMode="auto">
          <a:xfrm>
            <a:off x="1299832" y="1593391"/>
            <a:ext cx="9574997" cy="3555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50682-F953-3E72-F32C-6CD55CD124D0}"/>
              </a:ext>
            </a:extLst>
          </p:cNvPr>
          <p:cNvSpPr txBox="1"/>
          <p:nvPr/>
        </p:nvSpPr>
        <p:spPr>
          <a:xfrm>
            <a:off x="1299832" y="5383490"/>
            <a:ext cx="9699172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amplification plot shows efficient amplification across varying template concentrations (0.1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). The melt curve plot confirms the non-specificity.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631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245-32B1-2857-6AC3-CBF6E22C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plot and melt curve analysis of primer F1.3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5E2108-FAFD-7939-6EAC-BF388861A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10" t="21737" b="23364"/>
          <a:stretch/>
        </p:blipFill>
        <p:spPr bwMode="auto">
          <a:xfrm>
            <a:off x="859408" y="1522431"/>
            <a:ext cx="10463494" cy="3811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41640-F610-0EB8-8D12-A57EC4CEE6CC}"/>
              </a:ext>
            </a:extLst>
          </p:cNvPr>
          <p:cNvSpPr txBox="1"/>
          <p:nvPr/>
        </p:nvSpPr>
        <p:spPr>
          <a:xfrm>
            <a:off x="890307" y="5196913"/>
            <a:ext cx="10463493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amplification plot shows efficient amplification across varying template concentrations (0.1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0.001 </a:t>
            </a:r>
            <a:r>
              <a:rPr lang="en-IN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pmol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). Presence of amplification in the no-template control (NTC) indicates complete binding of Primer F1.3 with the stem-loop primer rather than the intended folate oligo binding site.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4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6930-8F7B-8F4A-EFD0-EB37C4AC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 validation of primers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26557-6BE6-48F5-6504-F9C4854E1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43" t="12705" r="5107" b="13729"/>
          <a:stretch/>
        </p:blipFill>
        <p:spPr bwMode="auto">
          <a:xfrm>
            <a:off x="2129236" y="1292667"/>
            <a:ext cx="8243961" cy="3932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956F7-CCB2-897D-9835-4E4ED64AB938}"/>
              </a:ext>
            </a:extLst>
          </p:cNvPr>
          <p:cNvSpPr txBox="1"/>
          <p:nvPr/>
        </p:nvSpPr>
        <p:spPr>
          <a:xfrm>
            <a:off x="1295398" y="5104576"/>
            <a:ext cx="10613571" cy="1530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Gel electrophoresis results demonstrating the amplification specificity and efficiency of different primer variants (Primer 1, Primer 1.1, Primer 1.2, and Primer 1.3) for Folate-LT qPCR assay. The DNA ladder indicates molecular weights (50–1500 bp), and the expected amplicon size is 86–94 bp. Image shows the no non-specific reactions in primer F1.1 and F1.3 contrary to non-specific binding in primer F1 and F1.3.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02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2A5F-0DBF-9B21-3AE0-AF27153D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171"/>
            <a:ext cx="10515600" cy="1363517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temperature (Ta) for primer F1.1 for stem-loop primer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A8C003-D394-F6DC-6B58-B65FA475E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2497" r="3759"/>
          <a:stretch/>
        </p:blipFill>
        <p:spPr bwMode="auto">
          <a:xfrm>
            <a:off x="1328056" y="1499358"/>
            <a:ext cx="9738025" cy="406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9532B-8C09-2E42-455B-0DB60DE73F48}"/>
              </a:ext>
            </a:extLst>
          </p:cNvPr>
          <p:cNvSpPr txBox="1"/>
          <p:nvPr/>
        </p:nvSpPr>
        <p:spPr>
          <a:xfrm>
            <a:off x="1040337" y="5402439"/>
            <a:ext cx="9906001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amplification plot, melt curve analysis, and Ct value comparison indicate the optimal annealing temperature (Ta) for Primer F1.1 is between 40–45°C. This range ensures specific amplification and consistent Ct values.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97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093D-E9CD-EAAF-F2E7-805BCA09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 for optimal annealing temperature (Ta) for primer F1.1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0244B20E-AA5B-A8B8-F84A-AA2ADB97D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53" t="12851" r="4820"/>
          <a:stretch/>
        </p:blipFill>
        <p:spPr bwMode="auto">
          <a:xfrm>
            <a:off x="2544233" y="1335767"/>
            <a:ext cx="710353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B0936-F93C-CFCA-43DF-B241DB1DB8E6}"/>
              </a:ext>
            </a:extLst>
          </p:cNvPr>
          <p:cNvSpPr txBox="1"/>
          <p:nvPr/>
        </p:nvSpPr>
        <p:spPr>
          <a:xfrm>
            <a:off x="1012370" y="5522233"/>
            <a:ext cx="10341429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The optimal annealing temperature for specific amplification was determined to be between 40–45°C, as indicated by clear and specific bands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035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ECD6-57D8-6A5C-9776-D33AD62A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114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Annealing temperature (Ta) for primer F1.2 for stem-loop primer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7B92AA-359E-79DA-4040-F80A04DF9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14" t="11523" r="7102"/>
          <a:stretch/>
        </p:blipFill>
        <p:spPr bwMode="auto">
          <a:xfrm>
            <a:off x="2373086" y="1690688"/>
            <a:ext cx="8240485" cy="3587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631E7C-3D34-8DD6-CE62-AE9CF095B7F2}"/>
              </a:ext>
            </a:extLst>
          </p:cNvPr>
          <p:cNvSpPr txBox="1"/>
          <p:nvPr/>
        </p:nvSpPr>
        <p:spPr>
          <a:xfrm>
            <a:off x="1023258" y="5481461"/>
            <a:ext cx="10297885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Amplification plot, melt curve analysis, and Ct values indicate the optimal Ta range is 40–45°C for specific and efficient amplification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6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CD00-A5D2-5013-D8CF-BF39F74D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electrophoresis for optimal annealing temperature (Ta) for primer F1.2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50936670-DEC1-D852-873A-7D435726E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3206" t="16978" r="4492"/>
          <a:stretch/>
        </p:blipFill>
        <p:spPr bwMode="auto">
          <a:xfrm>
            <a:off x="2261688" y="1401082"/>
            <a:ext cx="766862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8F273-2375-079F-D6A9-46301111182E}"/>
              </a:ext>
            </a:extLst>
          </p:cNvPr>
          <p:cNvSpPr txBox="1"/>
          <p:nvPr/>
        </p:nvSpPr>
        <p:spPr>
          <a:xfrm>
            <a:off x="838199" y="5841610"/>
            <a:ext cx="990600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Optimal Ta</a:t>
            </a:r>
            <a:r>
              <a:rPr lang="en-IN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: 40–45 °C, as indicated by clear and specific bands without non-specific amplification.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02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832</Words>
  <Application>Microsoft Office PowerPoint</Application>
  <PresentationFormat>Widescreen</PresentationFormat>
  <Paragraphs>35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Cordia New</vt:lpstr>
      <vt:lpstr>Times New Roman</vt:lpstr>
      <vt:lpstr>Office Theme</vt:lpstr>
      <vt:lpstr>Prism 8</vt:lpstr>
      <vt:lpstr>Supplementary Figure 1. Amplification plot and melt curve analysis of primer F1 </vt:lpstr>
      <vt:lpstr>Supplementary Figure 2. Amplification plot and melt curve analysis of primer F1.1 </vt:lpstr>
      <vt:lpstr>Supplementary Figure 3. Amplification plot and melt curve analysis of primer F1.2 </vt:lpstr>
      <vt:lpstr>Supplementary Figure 4. Amplification plot and melt curve analysis of primer F1.3 </vt:lpstr>
      <vt:lpstr>Supplementary Figure 5:  Gel electrophoresis validation of primers </vt:lpstr>
      <vt:lpstr>Supplementary Figure 6. Annealing temperature (Ta) for primer F1.1 for stem-loop primer </vt:lpstr>
      <vt:lpstr>Supplementary Figure 7. Gel electrophoresis for optimal annealing temperature (Ta) for primer F1.1 </vt:lpstr>
      <vt:lpstr>Supplementary Figure 8. Annealing temperature (Ta) for primer F1.2 for stem-loop primer </vt:lpstr>
      <vt:lpstr>Supplementary Figure 9. Gel electrophoresis for optimal annealing temperature (Ta) for primer F1.2 </vt:lpstr>
      <vt:lpstr>Supplementary Figure 10. Annealing temperature (Ta) for primer F1.1for qPCR </vt:lpstr>
      <vt:lpstr>Supplementary Figure 11. Gel electrophoresis for optimal annealing temperature (Ta) for primer F1.1 </vt:lpstr>
      <vt:lpstr>Supplementary Figure 12. Annealing temperature (Ta) for primer F1.2 for qPCR </vt:lpstr>
      <vt:lpstr>Supplementary Figure 13. Gel Electrophoresis for optimal annealing temperature (Ta) for primer F1.2 </vt:lpstr>
      <vt:lpstr>Supplementary Figure 14. Differential expression of FOLR1 mRNA across various cell lines </vt:lpstr>
      <vt:lpstr>Supplementary Figure 15.  Confocal imaging- Expression of FOLR1 in HeLa and AGS cells visualized by immunofluorescence </vt:lpstr>
      <vt:lpstr>Supplementary Figure 16. Linear regression analysis of Ct Values vs. Log (CTC Units) in qPCR </vt:lpstr>
      <vt:lpstr>Supplementary Figure 17. Linear regression analysis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Figure 1. Amplification plot and melt curve analysis of primer F1 </dc:title>
  <dc:creator>Anitha S</dc:creator>
  <cp:lastModifiedBy>Nona-Parsa-Parinaz</cp:lastModifiedBy>
  <cp:revision>31</cp:revision>
  <dcterms:created xsi:type="dcterms:W3CDTF">2025-06-16T08:01:14Z</dcterms:created>
  <dcterms:modified xsi:type="dcterms:W3CDTF">2025-07-24T07:13:45Z</dcterms:modified>
</cp:coreProperties>
</file>