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1BBC8-71A6-4BFE-8104-D395744EA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E5AF5D-A4D4-403F-B0A1-A5BC70FDF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0DD2D2-A34B-4B51-97A5-D626D35B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F53-949F-47EB-A017-6C235F54ED97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1BA6E6-FB78-4F93-849A-42D90EC7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35239A-FF47-4D8F-97DF-D577D1ED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AA63-D9DF-4D1C-936C-97112085E6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28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7F89C-EA11-4755-9F92-BC36A7DC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A78E2A-0F2F-48EA-81EC-3381AD31E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76A9BA-C8DE-4162-A8FA-EABC80F5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F53-949F-47EB-A017-6C235F54ED97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B56862-39A7-436E-9030-9BC6E387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3C195C-8445-4CC7-BBB0-07AE209B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AA63-D9DF-4D1C-936C-97112085E6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3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9B944C-650A-48A2-B15B-443AE7F4B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9E9AB9-CE64-4A80-B6BD-DB7BB9542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F184D9-5CD0-4784-BA96-23039277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F53-949F-47EB-A017-6C235F54ED97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4D6753-C850-4C7F-974A-D8B20F71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ACA53A-CEAB-4BCB-A885-08191E0D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AA63-D9DF-4D1C-936C-97112085E6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10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01B11-D60A-43BD-8D63-E395530B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796C4A-3C46-4C05-98DC-ABC5F0491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37A66A-7878-438A-9637-2FDF365A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F53-949F-47EB-A017-6C235F54ED97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1E5975-BF69-427C-B5E1-42DDCFACE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AC027-D095-4B20-B0C2-D3FEE81C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AA63-D9DF-4D1C-936C-97112085E6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50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19506-6D48-48EC-A8F5-CBF7682D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AC1B68-DE6E-4BAB-BCC3-BC0402B97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04A00F-5B3B-4057-A36E-E0CBA620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F53-949F-47EB-A017-6C235F54ED97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CA76E3-8FF3-4EFB-A2A6-E7EA5DA4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C2EDD1-52D4-4288-8B55-5F55BE76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AA63-D9DF-4D1C-936C-97112085E6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89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78A23-AA20-40D2-8B97-B413504B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DC41D-AA9C-43FB-B3EA-B85C91B20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215E88-B62A-4145-9917-F69F5AAF0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0CE896-072B-4D7B-BC50-9A2D9391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F53-949F-47EB-A017-6C235F54ED97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69D307-B703-4B79-8C74-9D166EE2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5FE738-2571-4E47-8786-A0E2B96D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AA63-D9DF-4D1C-936C-97112085E6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84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33705-D0BE-4D4F-B196-0F1218C0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57A7F0-FC7B-4E8B-830C-BD079B2D6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5539D6-B550-4BF0-8802-D67391C45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ADE03FC-65AC-4D87-827B-6F1BC993B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67C822-2D7F-409B-B20F-607269BD0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9D07A63-61A1-4B4B-9D74-9AE49A27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F53-949F-47EB-A017-6C235F54ED97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4573AF-548C-442F-A371-7C2A3B67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755407A-0979-401A-B603-5162D957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AA63-D9DF-4D1C-936C-97112085E6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51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30E6C-3BF2-4B91-B154-6D19F708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41422C7-6CE8-47FE-B57D-2A925C0F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F53-949F-47EB-A017-6C235F54ED97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DF80EE4-8D21-47F2-9EA5-2D921751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2325FB-EA84-406F-8CCB-D332A143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AA63-D9DF-4D1C-936C-97112085E6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30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E29C897-E6D9-4B71-9891-6D2F5157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F53-949F-47EB-A017-6C235F54ED97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C5BDFC-F90A-4ADB-9E34-4FAF18FA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1B16D1-D839-4DDA-84D1-F26DA162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AA63-D9DF-4D1C-936C-97112085E6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49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AF8EE-1E7A-43C7-8044-557FE240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88AB3-3E7A-4B8B-8B88-DD6C236F2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5CC017-CC2A-4538-978D-8BB2BCFFE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662D2E-CEB9-468B-BED0-1192BCE1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F53-949F-47EB-A017-6C235F54ED97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5A9B52-436A-4FEA-ADFC-6D4F9533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B4D13E-CF83-4E32-876B-9E60D79D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AA63-D9DF-4D1C-936C-97112085E6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6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C56A5-51BD-4E21-81C6-9E577EE3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B2AF62B-B8AB-4CB8-BF6E-79966EB4F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0999F7-7751-46C3-9BDF-89D929796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5F37FD-70F9-424D-A1E0-8AB2FCD2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7F53-949F-47EB-A017-6C235F54ED97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2677F7-6BD1-4755-8291-7B9C1191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6CF9DC-BBA5-4ABB-AAC1-7739D734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AA63-D9DF-4D1C-936C-97112085E6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30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19D6EAA-1823-40B9-AB9F-3E34A1F6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19FD7D-2419-496D-A38A-E5393CDC8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C9ED6D-2932-4905-9736-44C19C953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F7F53-949F-47EB-A017-6C235F54ED97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F0E8F7-5464-4489-99C4-BAF8B5BB6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946937-5D13-4643-BDAA-716D2B31A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AA63-D9DF-4D1C-936C-97112085E6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63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1FFE36E-C281-42FB-992A-2AD98BFF4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55" y="961773"/>
            <a:ext cx="9770890" cy="589622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8E9723B-3C09-4410-A3EA-B687B85156B1}"/>
              </a:ext>
            </a:extLst>
          </p:cNvPr>
          <p:cNvSpPr txBox="1"/>
          <p:nvPr/>
        </p:nvSpPr>
        <p:spPr>
          <a:xfrm>
            <a:off x="1523999" y="282374"/>
            <a:ext cx="9144000" cy="380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1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Supplementary figure 1.</a:t>
            </a:r>
            <a:r>
              <a:rPr lang="pt-BR" sz="1400" b="1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pt-BR" sz="14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Network </a:t>
            </a:r>
            <a:r>
              <a:rPr lang="pt-BR" sz="1400" kern="100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showing</a:t>
            </a:r>
            <a:r>
              <a:rPr lang="pt-BR" sz="14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dysregulation</a:t>
            </a:r>
            <a:r>
              <a:rPr lang="pt-BR" sz="14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in </a:t>
            </a:r>
            <a:r>
              <a:rPr lang="pt-BR" sz="1400" kern="100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generics</a:t>
            </a:r>
            <a:r>
              <a:rPr lang="pt-BR" sz="14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transcription</a:t>
            </a:r>
            <a:r>
              <a:rPr lang="pt-BR" sz="14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pathways</a:t>
            </a:r>
            <a:r>
              <a:rPr lang="pt-BR" sz="14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.</a:t>
            </a:r>
            <a:endParaRPr lang="pt-BR" sz="12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B5F31-0633-4C37-86C7-ACD83AE1F60D}"/>
              </a:ext>
            </a:extLst>
          </p:cNvPr>
          <p:cNvSpPr txBox="1"/>
          <p:nvPr/>
        </p:nvSpPr>
        <p:spPr>
          <a:xfrm>
            <a:off x="8951559" y="5203729"/>
            <a:ext cx="3128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NUP210</a:t>
            </a:r>
            <a:r>
              <a:rPr lang="en-US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nucleoporin 210; </a:t>
            </a:r>
            <a:r>
              <a:rPr lang="en-US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TP53</a:t>
            </a:r>
            <a:r>
              <a:rPr lang="en-US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tumor protein </a:t>
            </a:r>
            <a:r>
              <a:rPr lang="en-US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p53</a:t>
            </a:r>
            <a:r>
              <a:rPr lang="en-US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CDK1</a:t>
            </a:r>
            <a:r>
              <a:rPr lang="en-US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cyclin dependent kinase 1; </a:t>
            </a:r>
            <a:r>
              <a:rPr lang="en-US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CDKN2A</a:t>
            </a:r>
            <a:r>
              <a:rPr lang="en-US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cyclin-dependent kinase inhibitor </a:t>
            </a:r>
            <a:r>
              <a:rPr lang="en-US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2A</a:t>
            </a:r>
            <a:r>
              <a:rPr lang="en-US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AURKA</a:t>
            </a:r>
            <a:r>
              <a:rPr lang="en-US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aurora kinase A; </a:t>
            </a:r>
            <a:r>
              <a:rPr lang="en-US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E2F7</a:t>
            </a:r>
            <a:r>
              <a:rPr lang="en-US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E2F</a:t>
            </a:r>
            <a:r>
              <a:rPr lang="en-US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transcription factor 7</a:t>
            </a:r>
            <a:endParaRPr lang="pt-BR" sz="14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E96AE13E-3D17-479F-A416-85BA49E7C020}"/>
              </a:ext>
            </a:extLst>
          </p:cNvPr>
          <p:cNvSpPr txBox="1"/>
          <p:nvPr/>
        </p:nvSpPr>
        <p:spPr>
          <a:xfrm>
            <a:off x="1452281" y="260736"/>
            <a:ext cx="9287435" cy="380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t-BR" sz="1400" b="1" kern="100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Supplementary</a:t>
            </a:r>
            <a:r>
              <a:rPr lang="pt-BR" sz="1400" b="1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figure 2.</a:t>
            </a:r>
            <a:r>
              <a:rPr lang="pt-BR" sz="14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Networking </a:t>
            </a:r>
            <a:r>
              <a:rPr lang="pt-BR" sz="1400" kern="100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showing</a:t>
            </a:r>
            <a:r>
              <a:rPr lang="pt-BR" sz="14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dysregulation</a:t>
            </a:r>
            <a:r>
              <a:rPr lang="pt-BR" sz="14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in </a:t>
            </a:r>
            <a:r>
              <a:rPr lang="pt-BR" sz="1400" kern="100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signal</a:t>
            </a:r>
            <a:r>
              <a:rPr lang="pt-BR" sz="14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transduction</a:t>
            </a:r>
            <a:r>
              <a:rPr lang="pt-BR" sz="1400" kern="10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pathways</a:t>
            </a:r>
            <a:endParaRPr lang="pt-BR" sz="12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FF78D08-14B2-4620-9210-801EB673E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69"/>
            <a:ext cx="7648414" cy="623417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2809C67-5964-46CF-8EE1-E8611C49D81E}"/>
              </a:ext>
            </a:extLst>
          </p:cNvPr>
          <p:cNvSpPr txBox="1"/>
          <p:nvPr/>
        </p:nvSpPr>
        <p:spPr>
          <a:xfrm>
            <a:off x="7902090" y="3229218"/>
            <a:ext cx="42899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NOTCH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notch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receptor;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NOTCH3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notch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receptor 3;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PIP3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phosphatidylinositol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-4,5-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bisphosphate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3-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RHO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GTPases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Rho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GTPases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ERBB4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erb-b2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receptor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tyrosine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MAPK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mitogen-activated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MAPK3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mitogen-activated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GPCR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protein-coupled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receptor;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DLGAP5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DLG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associated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FGF7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fibroblast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estrogen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receptor 1</a:t>
            </a:r>
          </a:p>
          <a:p>
            <a:pPr algn="just"/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EREG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epiregulin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CENPA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centromere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BIRC5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baculoviral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IAP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containing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PRC1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regulator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cytokinesis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KNTC1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kinetochore-associated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KIF2C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kinesin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CENPF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centromere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BUB1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BUB1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mitotic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checkpoint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serine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threonine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DUSP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dual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specificity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phosphatase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CDK1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dependent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PTGER2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prostaglandin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receptor 2</a:t>
            </a:r>
          </a:p>
        </p:txBody>
      </p:sp>
    </p:spTree>
    <p:extLst>
      <p:ext uri="{BB962C8B-B14F-4D97-AF65-F5344CB8AC3E}">
        <p14:creationId xmlns:p14="http://schemas.microsoft.com/office/powerpoint/2010/main" val="255808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A439C3B-265C-484A-B88D-0B39C8562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1" y="900924"/>
            <a:ext cx="9708777" cy="5858745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27A579B-87FB-4AEA-A437-F85FC63C6D96}"/>
              </a:ext>
            </a:extLst>
          </p:cNvPr>
          <p:cNvSpPr txBox="1"/>
          <p:nvPr/>
        </p:nvSpPr>
        <p:spPr>
          <a:xfrm>
            <a:off x="1573305" y="380565"/>
            <a:ext cx="90453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b="1" i="0" dirty="0">
                <a:solidFill>
                  <a:srgbClr val="0E28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 figure 3.</a:t>
            </a:r>
            <a:r>
              <a:rPr lang="en-US" sz="1400" i="0" dirty="0">
                <a:solidFill>
                  <a:srgbClr val="0E28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 showing dysregulation in metabolism proteins pathways.</a:t>
            </a:r>
            <a:endParaRPr lang="pt-BR" sz="1000" i="1" dirty="0">
              <a:solidFill>
                <a:srgbClr val="0E2841"/>
              </a:solidFill>
              <a:effectLst/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DA2108-BC3F-444C-8980-1BAA2F68EF26}"/>
              </a:ext>
            </a:extLst>
          </p:cNvPr>
          <p:cNvSpPr txBox="1"/>
          <p:nvPr/>
        </p:nvSpPr>
        <p:spPr>
          <a:xfrm>
            <a:off x="7830073" y="4728344"/>
            <a:ext cx="4289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SUMO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ubiquitin-related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modifier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ligase;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IGF1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like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CYR61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cysteine-rich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angiogenic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inducer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FBN1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fibrillin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DPP4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dipeptidyl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peptidase 4;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CDK1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dependent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estrogen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receptor 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BIRC5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baculoviral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IAP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containing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denticleless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MITF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microphthalmia-associated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transcription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CDKN2A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cyclin-dependent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inhibitor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2A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NUP210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nucleoporin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210;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AURKA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aurora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05241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EF47B46-FEDD-4E67-942A-9AB63043D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8" y="920398"/>
            <a:ext cx="9686444" cy="5845269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E4B39E5-B707-4B95-A882-2E98856BD1B5}"/>
              </a:ext>
            </a:extLst>
          </p:cNvPr>
          <p:cNvSpPr txBox="1"/>
          <p:nvPr/>
        </p:nvSpPr>
        <p:spPr>
          <a:xfrm>
            <a:off x="1640541" y="643399"/>
            <a:ext cx="8910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b="1" i="0" dirty="0">
                <a:solidFill>
                  <a:srgbClr val="0E28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 figure 4.</a:t>
            </a:r>
            <a:r>
              <a:rPr lang="en-US" sz="1400" i="0" dirty="0">
                <a:solidFill>
                  <a:srgbClr val="0E28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 showing dysregulation in metabolism of RNA pathways.</a:t>
            </a:r>
            <a:endParaRPr lang="pt-BR" sz="1000" i="1" dirty="0">
              <a:solidFill>
                <a:srgbClr val="0E2841"/>
              </a:solidFill>
              <a:effectLst/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F4591E0-8F2D-42CE-A80E-464024EFC512}"/>
              </a:ext>
            </a:extLst>
          </p:cNvPr>
          <p:cNvSpPr txBox="1"/>
          <p:nvPr/>
        </p:nvSpPr>
        <p:spPr>
          <a:xfrm>
            <a:off x="7809753" y="6214601"/>
            <a:ext cx="428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SLBP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stem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-loop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binding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NUP210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nucleoporin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210</a:t>
            </a:r>
          </a:p>
        </p:txBody>
      </p:sp>
    </p:spTree>
    <p:extLst>
      <p:ext uri="{BB962C8B-B14F-4D97-AF65-F5344CB8AC3E}">
        <p14:creationId xmlns:p14="http://schemas.microsoft.com/office/powerpoint/2010/main" val="328781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E2EF147-662E-46D4-9937-C145CE25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7" y="774752"/>
            <a:ext cx="10080812" cy="608324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A7BF3E6-866B-4B3C-A228-F429299E1D0E}"/>
              </a:ext>
            </a:extLst>
          </p:cNvPr>
          <p:cNvSpPr txBox="1"/>
          <p:nvPr/>
        </p:nvSpPr>
        <p:spPr>
          <a:xfrm>
            <a:off x="1810870" y="405420"/>
            <a:ext cx="85702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b="1" i="0" dirty="0">
                <a:solidFill>
                  <a:srgbClr val="0E28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 figure 5.</a:t>
            </a:r>
            <a:r>
              <a:rPr lang="en-US" sz="1400" i="0" dirty="0">
                <a:solidFill>
                  <a:srgbClr val="0E28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 showing dysregulation in immune system pathways.</a:t>
            </a:r>
            <a:endParaRPr lang="pt-BR" sz="1400" i="1" dirty="0">
              <a:solidFill>
                <a:srgbClr val="0E2841"/>
              </a:solidFill>
              <a:effectLst/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7185ED-7585-4EE9-8726-5359CB48A6F5}"/>
              </a:ext>
            </a:extLst>
          </p:cNvPr>
          <p:cNvSpPr txBox="1"/>
          <p:nvPr/>
        </p:nvSpPr>
        <p:spPr>
          <a:xfrm>
            <a:off x="7830073" y="4728344"/>
            <a:ext cx="42899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MHC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II, major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histocompatibility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ISG15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ISG15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ubiquitin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-like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modifier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NUP210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nucleoporin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210;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ERG1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response 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IL1RN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interleukin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receptor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antagonist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BIRC5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baculoviral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IAP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containing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5; VIM,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vimentin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ALOX12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arachidonate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12-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lipoxygenase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12S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KIF2C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kinesin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PRSS3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serine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protease 3;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DSG1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desmoglein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ACPP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prostatic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phosphatase</a:t>
            </a:r>
            <a:endParaRPr lang="pt-BR" sz="14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5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71760D0-8644-4F22-AB67-4C066DB5F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0101943" cy="6096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7CB0D82-7D18-468B-BEF8-3AF656181E60}"/>
              </a:ext>
            </a:extLst>
          </p:cNvPr>
          <p:cNvSpPr txBox="1"/>
          <p:nvPr/>
        </p:nvSpPr>
        <p:spPr>
          <a:xfrm>
            <a:off x="1640540" y="53788"/>
            <a:ext cx="8910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b="1" i="0" dirty="0">
                <a:solidFill>
                  <a:srgbClr val="0E28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 figure 6.</a:t>
            </a:r>
            <a:r>
              <a:rPr lang="en-US" sz="1400" i="0" dirty="0">
                <a:solidFill>
                  <a:srgbClr val="0E28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 showing dysregulation in transport of small molecules, cellular responses to external stimuli, hemostasis and extracellular matrix organization pathways.</a:t>
            </a:r>
            <a:endParaRPr lang="pt-BR" sz="1000" i="1" dirty="0">
              <a:solidFill>
                <a:srgbClr val="0E2841"/>
              </a:solidFill>
              <a:effectLst/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569AF8-4762-4AAC-8867-D4269E6CCC23}"/>
              </a:ext>
            </a:extLst>
          </p:cNvPr>
          <p:cNvSpPr txBox="1"/>
          <p:nvPr/>
        </p:nvSpPr>
        <p:spPr>
          <a:xfrm>
            <a:off x="7902090" y="5226184"/>
            <a:ext cx="4289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CDKN2A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cyclin-dependent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inhibitor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2A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KIF2C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kinesin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IGF1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like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CA4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carbonic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anhydrase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ABCA8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ATP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binding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cassette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subfamily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SLC5A1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carrier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APOD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apolipoprotein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FBN1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fibrillin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COL14A1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collagen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XIV alpha 1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chain</a:t>
            </a:r>
            <a:endParaRPr lang="pt-BR" sz="14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3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350BF67-53EC-4C15-902A-5DA60750B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0" y="161161"/>
            <a:ext cx="8457640" cy="669175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491698F-A5E7-42D6-A066-11D569EBE493}"/>
              </a:ext>
            </a:extLst>
          </p:cNvPr>
          <p:cNvSpPr txBox="1"/>
          <p:nvPr/>
        </p:nvSpPr>
        <p:spPr>
          <a:xfrm>
            <a:off x="2026023" y="299882"/>
            <a:ext cx="81399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b="1" i="0" dirty="0">
                <a:solidFill>
                  <a:srgbClr val="0E28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 figure 7.</a:t>
            </a:r>
            <a:r>
              <a:rPr lang="en-US" sz="1400" i="0" dirty="0">
                <a:solidFill>
                  <a:srgbClr val="0E28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 showing dysregulation in cell cycle pathways.</a:t>
            </a:r>
            <a:endParaRPr lang="pt-BR" sz="1000" i="1" dirty="0">
              <a:solidFill>
                <a:srgbClr val="0E2841"/>
              </a:solidFill>
              <a:effectLst/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EF062CF-B562-46CF-B993-6936C030F332}"/>
              </a:ext>
            </a:extLst>
          </p:cNvPr>
          <p:cNvSpPr txBox="1"/>
          <p:nvPr/>
        </p:nvSpPr>
        <p:spPr>
          <a:xfrm>
            <a:off x="7690990" y="4019183"/>
            <a:ext cx="42899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MAD2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mitotic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arrest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deficient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ataxia telangiectasia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Rad3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OCR1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ovarian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cancer-related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CENPA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centromere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KIF2C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kinesin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BUB1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BUB1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mitotic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checkpoint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serine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threonine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KNTC1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kinetochore-associated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CENPF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centromere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CDK1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dependent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NUP210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nucleoporin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210;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SMC4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structural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chromosomes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BIRC5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baculoviral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IAP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containing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MCM2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minichromosome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MCM5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minichromosome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GINS1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GINS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subunit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0331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537B342-0C72-4A5A-A9D1-7564799BC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2" y="1092134"/>
            <a:ext cx="9403335" cy="567442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2673371-D713-4669-ADB0-80930378F013}"/>
              </a:ext>
            </a:extLst>
          </p:cNvPr>
          <p:cNvSpPr txBox="1"/>
          <p:nvPr/>
        </p:nvSpPr>
        <p:spPr>
          <a:xfrm>
            <a:off x="1721222" y="327384"/>
            <a:ext cx="8749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b="1" i="0" dirty="0">
                <a:solidFill>
                  <a:srgbClr val="0E28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 figure 8.</a:t>
            </a:r>
            <a:r>
              <a:rPr lang="en-US" sz="1400" i="0" dirty="0">
                <a:solidFill>
                  <a:srgbClr val="0E28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 showing dysregulation in neural system, cilium assembly, diseases of signal transduction, keratinization, cell-cell junction organization and cellular senescence pathways.</a:t>
            </a:r>
            <a:endParaRPr lang="pt-BR" sz="1400" i="1" dirty="0">
              <a:solidFill>
                <a:srgbClr val="0E2841"/>
              </a:solidFill>
              <a:effectLst/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290000-78F0-426C-A948-E3740192C6E9}"/>
              </a:ext>
            </a:extLst>
          </p:cNvPr>
          <p:cNvSpPr txBox="1"/>
          <p:nvPr/>
        </p:nvSpPr>
        <p:spPr>
          <a:xfrm>
            <a:off x="7637033" y="5381565"/>
            <a:ext cx="4289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PI3K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phosphoinositide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3-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CDKN2A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cyclin-dependent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inhibitor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2A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CLDN1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claudin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DSG2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desmoglein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DSG1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desmoglein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FGF7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fibroblast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estrogen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receptor 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EREG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epiregulin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CDK1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dependent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SLC18A2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carrier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A2</a:t>
            </a:r>
            <a:endParaRPr lang="pt-BR" sz="14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4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B6E4577-5792-4B06-945E-DD6B623FD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0" y="972593"/>
            <a:ext cx="9752960" cy="588540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2B9A191-5F23-4B9E-8C9C-62072C74A0B3}"/>
              </a:ext>
            </a:extLst>
          </p:cNvPr>
          <p:cNvSpPr txBox="1"/>
          <p:nvPr/>
        </p:nvSpPr>
        <p:spPr>
          <a:xfrm>
            <a:off x="1940859" y="452282"/>
            <a:ext cx="8310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b="1" i="0" dirty="0">
                <a:solidFill>
                  <a:srgbClr val="0E28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 figure 9.</a:t>
            </a:r>
            <a:r>
              <a:rPr lang="en-US" sz="1200" i="0" dirty="0">
                <a:solidFill>
                  <a:srgbClr val="0E28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 showing dysregulation in metabolism pathways.</a:t>
            </a:r>
            <a:endParaRPr lang="pt-BR" sz="1200" i="1" dirty="0">
              <a:solidFill>
                <a:srgbClr val="0E2841"/>
              </a:solidFill>
              <a:effectLst/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6AAA8A-E6BA-4663-8D7D-32F2875F448B}"/>
              </a:ext>
            </a:extLst>
          </p:cNvPr>
          <p:cNvSpPr txBox="1"/>
          <p:nvPr/>
        </p:nvSpPr>
        <p:spPr>
          <a:xfrm>
            <a:off x="7750565" y="5764664"/>
            <a:ext cx="4289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PRSS3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serine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protease 3;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ALOX12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arachidonate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12-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lipoxygenase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12S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CA4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carbonic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anhydrase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NUP210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nucleoporin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210;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SLC6A8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solute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carrier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pt-BR" sz="14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pt-BR" sz="1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5817186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764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Samyla</dc:creator>
  <cp:lastModifiedBy>Paula Samyla</cp:lastModifiedBy>
  <cp:revision>6</cp:revision>
  <dcterms:created xsi:type="dcterms:W3CDTF">2024-03-19T02:48:24Z</dcterms:created>
  <dcterms:modified xsi:type="dcterms:W3CDTF">2024-08-17T14:37:03Z</dcterms:modified>
</cp:coreProperties>
</file>