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C9CE-1B2E-40A5-3A16-F4A14F961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07E0F-2D7F-04CE-869C-295D93DF1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488F5-7899-5E45-ABB9-C46DC578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73D55-3F3A-143A-90A4-5AEB2D75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B42AA-8AC3-404E-BACD-E20C5CAD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66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15B7-3F87-2148-9BC0-876D37D5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2A8E1-4102-B381-D52D-78B13FA7B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5C35-AB46-8155-06F6-392A841D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6E8E-F337-468E-33CC-6E9C70DC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D5C55-BE58-C8E0-5959-584B0767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759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A7507-4005-E89C-2206-6CFE618D9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9B4EA-8F24-7B32-BB32-F4B4D12DA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B1F8B-0E0B-E2D1-2927-A17D2A16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69CB-47A0-ECDD-46E7-BC1A9431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10068-E8D5-19FD-62B2-390E844D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286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70AB-413C-C061-307C-8EE901C1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E64D4-2DB7-839C-D981-DD0C1D7D4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AA8B-2C73-08F2-8474-FD66FA32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8286D-B22A-7D12-6D78-FB41B69A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051D-0DB9-6566-B666-D34E89C1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399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333C-FA96-94F7-F314-438DCF01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A357-BCCC-3A49-A2D5-12779D0A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5116-6129-7BE1-9467-893F3243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E5B6-4FAA-9CA0-1C2E-29C6CCF5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2CA79-F548-DDB3-A303-91FD9995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351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8F3E-5647-B6DF-A910-41464C3C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BEB9-8894-128B-01A1-D62DC1A87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259C9-DA92-D29D-581E-C876578A4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18D7F-8067-7EC9-45F3-FF43DDC9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D417-5C82-B129-0F0E-DE41AF45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A2272-A6FE-73DD-339B-B7773EF8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99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F212-CAF8-7817-74BD-38989FCA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0FEE-D35E-0C8B-3107-8DDC67CAE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D8230-F6CC-AB7B-23B9-EE2835A4E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2AF59-BF81-883C-361F-18E160D14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82C44-A0A9-DD39-5696-B8BE97F77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00A3F-6618-82E8-5E02-EFE1DCFB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F4CE2-AF85-F2A8-CF17-D571D6D4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0C5B1-49C3-E1EC-2355-C476845B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6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319-673F-EEE1-638B-8D7D5C65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BF414-6E69-4D5C-7A3A-A93AAAE4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1C466-65C5-3BAF-9964-199114B2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B8B32-0424-C261-808C-FC212026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562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36F16-5099-B69A-61B2-5881D566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857DE-6050-BFC3-3BA3-E39F7313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E08A3-FA95-9E49-E9CA-6588BFB8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160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E5B6-2FED-DF63-143D-130D7B0A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4B45-5BBE-50CD-7771-2E006628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C5D1A-6F95-8D50-598A-88BC7100B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FB008-F630-62BE-C7C3-8CEDACDB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E60B-9B04-AB43-14AB-E36EA32A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99F5E-851A-FAB6-B9AE-A9E752B8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214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4F9F-468B-D601-3E83-E2AA181A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4DEF6-9700-664D-18BA-D5B659CC3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2D834-C054-1376-9F27-0C71A79B4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813EB-940B-9FDD-F6DC-A965FB5C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A9C2B-BEF3-4898-C663-4A5B5BAF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C7386-31EF-FEB9-BC01-6BCCDA9C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660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4DB32-E0DD-E12E-FD57-F908F28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5E3BB-4402-8295-2725-C87CE841E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A164-BF24-06B0-C61F-E1F419C06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5484-D81D-4FE4-855A-307E758F8718}" type="datetimeFigureOut">
              <a:rPr lang="en-ID" smtClean="0"/>
              <a:t>16/03/2026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CB482-D06A-9373-45E4-AD6E3EC0F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687F6-B08A-100E-4D14-AD1FC910E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20AB-F80B-45E4-9E18-98666E7F79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814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E6FE-1BE9-C827-1BC2-32AD8164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smtClean="0"/>
              <a:t>Supplementary Figure 1</a:t>
            </a:r>
            <a:r>
              <a:rPr lang="en-ID" b="1" dirty="0"/>
              <a:t>.</a:t>
            </a:r>
            <a:r>
              <a:rPr lang="en-ID" dirty="0"/>
              <a:t> Downregulated molecular function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0515-5DD1-5C75-BFB3-C2A1F1B1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7013A9EA-08F4-E306-B89A-FF5F31522E0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07752" y="2376487"/>
            <a:ext cx="4976495" cy="21050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578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AB3D-6F48-774E-C524-376E7A9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10</a:t>
            </a:r>
            <a:r>
              <a:rPr lang="en-ID" b="1" dirty="0"/>
              <a:t>.</a:t>
            </a:r>
            <a:r>
              <a:rPr lang="en-ID" dirty="0"/>
              <a:t> Trend plot of the GSVA score among stages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83DA-28D7-E35C-454D-33E279D5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026E81B4-1E10-EA14-66B4-7DF3128CF46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22127" y="2250123"/>
            <a:ext cx="3547745" cy="23577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7271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26EC-EF45-72EE-EF7B-DCE42FBB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11</a:t>
            </a:r>
            <a:r>
              <a:rPr lang="en-ID" b="1" dirty="0"/>
              <a:t>.</a:t>
            </a:r>
            <a:r>
              <a:rPr lang="en-ID" dirty="0"/>
              <a:t> Association of GSVA score and activity of cancer related pathway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3354-C09E-5365-F28A-4112D66C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15.png">
            <a:extLst>
              <a:ext uri="{FF2B5EF4-FFF2-40B4-BE49-F238E27FC236}">
                <a16:creationId xmlns:a16="http://schemas.microsoft.com/office/drawing/2014/main" id="{3DB8E842-4033-D05A-76AE-CB220468416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93527" y="2360295"/>
            <a:ext cx="4004945" cy="21374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8154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7A19-0ECE-0C5D-2623-22F18B0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12</a:t>
            </a:r>
            <a:r>
              <a:rPr lang="en-ID" b="1" dirty="0"/>
              <a:t>. </a:t>
            </a:r>
            <a:r>
              <a:rPr lang="en-ID" dirty="0"/>
              <a:t>BUB1 Stage Expression Analysis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961B6-E7C7-F700-3539-63E291F3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image18.png">
            <a:extLst>
              <a:ext uri="{FF2B5EF4-FFF2-40B4-BE49-F238E27FC236}">
                <a16:creationId xmlns:a16="http://schemas.microsoft.com/office/drawing/2014/main" id="{9F47F15D-D9F6-8CDC-3A38-5DBD34F36D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07877" y="2181225"/>
            <a:ext cx="2976245" cy="24955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2930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19DB-2587-C1DB-CDDD-8C0F1748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13</a:t>
            </a:r>
            <a:r>
              <a:rPr lang="en-ID" b="1" dirty="0"/>
              <a:t>. </a:t>
            </a:r>
            <a:r>
              <a:rPr lang="en-ID" dirty="0"/>
              <a:t>ASPM Stage Expression Analysis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63F3A-EF62-8ADE-0334-6D0C595D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30.png">
            <a:extLst>
              <a:ext uri="{FF2B5EF4-FFF2-40B4-BE49-F238E27FC236}">
                <a16:creationId xmlns:a16="http://schemas.microsoft.com/office/drawing/2014/main" id="{8E08F1B4-4F85-0901-F24F-4F44866708D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06302" y="2259965"/>
            <a:ext cx="2779395" cy="23380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6502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9B66-14D8-9856-A4BA-B040C6E0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14</a:t>
            </a:r>
            <a:r>
              <a:rPr lang="en-ID" b="1" dirty="0"/>
              <a:t>. </a:t>
            </a:r>
            <a:r>
              <a:rPr lang="en-ID" dirty="0"/>
              <a:t>DLGAP5 Stage Expression Analysis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78B7-166C-5854-972A-EFFD575D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id="{C2ED63CC-F560-E392-B3B4-BFEA634983B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80902" y="2247582"/>
            <a:ext cx="2830195" cy="23628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7380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D0CE-53BE-57BD-D4B9-B2E66131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15</a:t>
            </a:r>
            <a:r>
              <a:rPr lang="en-ID" b="1" dirty="0"/>
              <a:t>. </a:t>
            </a:r>
            <a:r>
              <a:rPr lang="en-ID" dirty="0"/>
              <a:t>Kaplan-Meier overall survival analysis of BUB1 gene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8BC4-15AC-43CE-C38C-55FF29F8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26.png">
            <a:extLst>
              <a:ext uri="{FF2B5EF4-FFF2-40B4-BE49-F238E27FC236}">
                <a16:creationId xmlns:a16="http://schemas.microsoft.com/office/drawing/2014/main" id="{3D7305C3-75B9-F38B-6D63-B9631B38A14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78387" y="2202180"/>
            <a:ext cx="2435225" cy="24536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1887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134B-9048-2D76-F2A2-419CC5FB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16</a:t>
            </a:r>
            <a:r>
              <a:rPr lang="en-ID" b="1" dirty="0"/>
              <a:t>. </a:t>
            </a:r>
            <a:r>
              <a:rPr lang="en-ID" dirty="0"/>
              <a:t>Kaplan-Meier overall survival analysis of ASPM gene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B4261-1058-7104-2F5D-E36DEF23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5D17E3B0-B636-D239-862F-B1D23E81E6AB}"/>
              </a:ext>
            </a:extLst>
          </p:cNvPr>
          <p:cNvPicPr/>
          <p:nvPr/>
        </p:nvPicPr>
        <p:blipFill>
          <a:blip r:embed="rId2"/>
          <a:srcRect t="1507"/>
          <a:stretch>
            <a:fillRect/>
          </a:stretch>
        </p:blipFill>
        <p:spPr>
          <a:xfrm>
            <a:off x="4876800" y="2228850"/>
            <a:ext cx="2438400" cy="2400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056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671-B5DC-1C01-0358-93A654A8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17</a:t>
            </a:r>
            <a:r>
              <a:rPr lang="en-ID" b="1" dirty="0"/>
              <a:t>. </a:t>
            </a:r>
            <a:r>
              <a:rPr lang="en-ID" dirty="0"/>
              <a:t>Kaplan-Meier overall survival analysis of DLGAP5 gene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C6F3-D677-4F5F-1BA3-5DDA35E0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29.png">
            <a:extLst>
              <a:ext uri="{FF2B5EF4-FFF2-40B4-BE49-F238E27FC236}">
                <a16:creationId xmlns:a16="http://schemas.microsoft.com/office/drawing/2014/main" id="{CAC7590E-9A87-7372-0882-1B55089FB234}"/>
              </a:ext>
            </a:extLst>
          </p:cNvPr>
          <p:cNvPicPr/>
          <p:nvPr/>
        </p:nvPicPr>
        <p:blipFill>
          <a:blip r:embed="rId2"/>
          <a:srcRect r="1250"/>
          <a:stretch>
            <a:fillRect/>
          </a:stretch>
        </p:blipFill>
        <p:spPr>
          <a:xfrm>
            <a:off x="4964112" y="2289175"/>
            <a:ext cx="2263775" cy="22796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405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FA20-2C68-D228-94F9-8E4F3A2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2</a:t>
            </a:r>
            <a:r>
              <a:rPr lang="en-ID" b="1" dirty="0"/>
              <a:t>.</a:t>
            </a:r>
            <a:r>
              <a:rPr lang="en-ID" dirty="0"/>
              <a:t> Downregulated KEGG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FDE1-9469-FCFD-D834-7B7B377C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12BA9EE6-D9E3-59A6-9434-FD23F1C07AC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69970" y="2360295"/>
            <a:ext cx="5052060" cy="21374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594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9B6B-931D-3233-37C6-460BAB9E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3</a:t>
            </a:r>
            <a:r>
              <a:rPr lang="en-ID" b="1" dirty="0"/>
              <a:t>.</a:t>
            </a:r>
            <a:r>
              <a:rPr lang="en-ID" dirty="0"/>
              <a:t> Downregulated </a:t>
            </a:r>
            <a:r>
              <a:rPr lang="en-ID" dirty="0" err="1"/>
              <a:t>reactome</a:t>
            </a:r>
            <a:r>
              <a:rPr lang="en-ID" dirty="0"/>
              <a:t/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D071-8363-97D5-0FC4-0D19F3488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25.png">
            <a:extLst>
              <a:ext uri="{FF2B5EF4-FFF2-40B4-BE49-F238E27FC236}">
                <a16:creationId xmlns:a16="http://schemas.microsoft.com/office/drawing/2014/main" id="{2D383B1E-D5E6-88FF-AB33-209A8925105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83940" y="2367915"/>
            <a:ext cx="5024120" cy="21221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8256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D5BC-4B37-16B7-1CDB-BBC25DCE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3600" b="1" dirty="0"/>
              <a:t>Supplementary Figure </a:t>
            </a:r>
            <a:r>
              <a:rPr lang="en-ID" sz="3600" b="1" dirty="0" smtClean="0"/>
              <a:t>4</a:t>
            </a:r>
            <a:r>
              <a:rPr lang="en-ID" sz="3600" b="1" dirty="0"/>
              <a:t>. </a:t>
            </a:r>
            <a:r>
              <a:rPr lang="en-ID" sz="3600" dirty="0"/>
              <a:t>A. String network B. Top 1 </a:t>
            </a:r>
            <a:r>
              <a:rPr lang="en-ID" sz="3600" dirty="0" err="1"/>
              <a:t>Mcode</a:t>
            </a:r>
            <a:r>
              <a:rPr lang="en-ID" sz="3600" dirty="0"/>
              <a:t> cluster, </a:t>
            </a:r>
            <a:r>
              <a:rPr lang="en-ID" sz="3600" dirty="0" err="1"/>
              <a:t>C.Cytohubba</a:t>
            </a:r>
            <a:r>
              <a:rPr lang="en-ID" sz="3600" dirty="0"/>
              <a:t> based on MCC, D. </a:t>
            </a:r>
            <a:r>
              <a:rPr lang="en-ID" sz="3600" dirty="0" err="1"/>
              <a:t>Cytohubba</a:t>
            </a:r>
            <a:r>
              <a:rPr lang="en-ID" sz="3600" dirty="0"/>
              <a:t> based on degree</a:t>
            </a:r>
            <a:r>
              <a:rPr lang="en-ID" dirty="0"/>
              <a:t/>
            </a:r>
            <a:br>
              <a:rPr lang="en-ID" dirty="0"/>
            </a:br>
            <a:endParaRPr lang="en-ID" dirty="0"/>
          </a:p>
        </p:txBody>
      </p:sp>
      <p:pic>
        <p:nvPicPr>
          <p:cNvPr id="4" name="image27.png">
            <a:extLst>
              <a:ext uri="{FF2B5EF4-FFF2-40B4-BE49-F238E27FC236}">
                <a16:creationId xmlns:a16="http://schemas.microsoft.com/office/drawing/2014/main" id="{275A1592-A208-06FB-3A27-AEC0F914A492}"/>
              </a:ext>
            </a:extLst>
          </p:cNvPr>
          <p:cNvPicPr/>
          <p:nvPr/>
        </p:nvPicPr>
        <p:blipFill>
          <a:blip r:embed="rId2"/>
          <a:srcRect l="15064" t="17875" r="9134" b="12435"/>
          <a:stretch>
            <a:fillRect/>
          </a:stretch>
        </p:blipFill>
        <p:spPr>
          <a:xfrm>
            <a:off x="3026092" y="1472564"/>
            <a:ext cx="3591560" cy="2099945"/>
          </a:xfrm>
          <a:prstGeom prst="rect">
            <a:avLst/>
          </a:prstGeom>
          <a:ln/>
        </p:spPr>
      </p:pic>
      <p:pic>
        <p:nvPicPr>
          <p:cNvPr id="5" name="image28.png">
            <a:extLst>
              <a:ext uri="{FF2B5EF4-FFF2-40B4-BE49-F238E27FC236}">
                <a16:creationId xmlns:a16="http://schemas.microsoft.com/office/drawing/2014/main" id="{C7AC8D95-5DB7-C983-0AF2-0CE29DD409D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54482" y="1825307"/>
            <a:ext cx="2511425" cy="1595120"/>
          </a:xfrm>
          <a:prstGeom prst="rect">
            <a:avLst/>
          </a:prstGeom>
          <a:ln/>
        </p:spPr>
      </p:pic>
      <p:pic>
        <p:nvPicPr>
          <p:cNvPr id="6" name="image13.png">
            <a:extLst>
              <a:ext uri="{FF2B5EF4-FFF2-40B4-BE49-F238E27FC236}">
                <a16:creationId xmlns:a16="http://schemas.microsoft.com/office/drawing/2014/main" id="{6EA6455B-28EE-2EC5-2B41-9277CFC38BF4}"/>
              </a:ext>
            </a:extLst>
          </p:cNvPr>
          <p:cNvPicPr/>
          <p:nvPr/>
        </p:nvPicPr>
        <p:blipFill>
          <a:blip r:embed="rId4"/>
          <a:srcRect l="6701" t="6084" r="18342" b="6139"/>
          <a:stretch>
            <a:fillRect/>
          </a:stretch>
        </p:blipFill>
        <p:spPr>
          <a:xfrm>
            <a:off x="3132774" y="4310062"/>
            <a:ext cx="2595245" cy="1927225"/>
          </a:xfrm>
          <a:prstGeom prst="rect">
            <a:avLst/>
          </a:prstGeom>
          <a:ln/>
        </p:spPr>
      </p:pic>
      <p:pic>
        <p:nvPicPr>
          <p:cNvPr id="7" name="image20.png">
            <a:extLst>
              <a:ext uri="{FF2B5EF4-FFF2-40B4-BE49-F238E27FC236}">
                <a16:creationId xmlns:a16="http://schemas.microsoft.com/office/drawing/2014/main" id="{503A3E05-C5D1-CD69-75E5-FDA5CF4215C6}"/>
              </a:ext>
            </a:extLst>
          </p:cNvPr>
          <p:cNvPicPr/>
          <p:nvPr/>
        </p:nvPicPr>
        <p:blipFill>
          <a:blip r:embed="rId5"/>
          <a:srcRect l="20993" t="20707" r="8653"/>
          <a:stretch>
            <a:fillRect/>
          </a:stretch>
        </p:blipFill>
        <p:spPr>
          <a:xfrm>
            <a:off x="6654482" y="4379277"/>
            <a:ext cx="2600325" cy="1858010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75D43-3587-A3D0-52EA-0B2F24C43207}"/>
              </a:ext>
            </a:extLst>
          </p:cNvPr>
          <p:cNvSpPr txBox="1"/>
          <p:nvPr/>
        </p:nvSpPr>
        <p:spPr>
          <a:xfrm>
            <a:off x="2891790" y="366903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2859C-1628-D266-FF7A-3CD4F1CD5A99}"/>
              </a:ext>
            </a:extLst>
          </p:cNvPr>
          <p:cNvSpPr txBox="1"/>
          <p:nvPr/>
        </p:nvSpPr>
        <p:spPr>
          <a:xfrm>
            <a:off x="6907530" y="3628906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C203C-4AC3-AB10-9B46-F45853F336B7}"/>
              </a:ext>
            </a:extLst>
          </p:cNvPr>
          <p:cNvSpPr txBox="1"/>
          <p:nvPr/>
        </p:nvSpPr>
        <p:spPr>
          <a:xfrm>
            <a:off x="2826067" y="6052621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3C48A-5643-B3E1-C1D9-196D5D7629EA}"/>
              </a:ext>
            </a:extLst>
          </p:cNvPr>
          <p:cNvSpPr txBox="1"/>
          <p:nvPr/>
        </p:nvSpPr>
        <p:spPr>
          <a:xfrm>
            <a:off x="6877050" y="6109016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730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14C2-7D92-6FFE-7959-48627677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5</a:t>
            </a:r>
            <a:r>
              <a:rPr lang="en-ID" b="1" dirty="0"/>
              <a:t>.</a:t>
            </a:r>
            <a:r>
              <a:rPr lang="en-ID" dirty="0"/>
              <a:t> Survival differences between high and low gene expression groups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8CEC-B866-7F5E-2CB5-22CB99F0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24.png">
            <a:extLst>
              <a:ext uri="{FF2B5EF4-FFF2-40B4-BE49-F238E27FC236}">
                <a16:creationId xmlns:a16="http://schemas.microsoft.com/office/drawing/2014/main" id="{D18F6BF8-8D84-58DA-163D-E81E00003E5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70020" y="2580640"/>
            <a:ext cx="4251960" cy="16967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9083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F494-361A-2B4B-0466-345957D8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6</a:t>
            </a:r>
            <a:r>
              <a:rPr lang="en-ID" b="1" dirty="0"/>
              <a:t>.</a:t>
            </a:r>
            <a:r>
              <a:rPr lang="en-ID" dirty="0"/>
              <a:t> Difference of gene mRNA expression between stages</a:t>
            </a:r>
            <a:br>
              <a:rPr lang="en-ID" dirty="0"/>
            </a:br>
            <a:endParaRPr lang="en-ID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F6232D4A-4C25-5DB3-7D45-F7EC166C63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85197" y="1825625"/>
            <a:ext cx="5221605" cy="4351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0380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FD45-2D3E-70F7-FAAD-5F164FF1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7</a:t>
            </a:r>
            <a:r>
              <a:rPr lang="en-ID" b="1" dirty="0"/>
              <a:t>.</a:t>
            </a:r>
            <a:r>
              <a:rPr lang="en-ID" dirty="0"/>
              <a:t> Percentage of cancers in which hub gene expression significantly </a:t>
            </a:r>
            <a:br>
              <a:rPr lang="en-ID" dirty="0"/>
            </a:br>
            <a:r>
              <a:rPr lang="en-ID" dirty="0"/>
              <a:t>modulates pathway activity</a:t>
            </a:r>
            <a:br>
              <a:rPr lang="en-ID" dirty="0"/>
            </a:br>
            <a:endParaRPr lang="en-ID" dirty="0"/>
          </a:p>
        </p:txBody>
      </p:sp>
      <p:pic>
        <p:nvPicPr>
          <p:cNvPr id="4" name="image8.png">
            <a:extLst>
              <a:ext uri="{FF2B5EF4-FFF2-40B4-BE49-F238E27FC236}">
                <a16:creationId xmlns:a16="http://schemas.microsoft.com/office/drawing/2014/main" id="{41E733AB-255A-D061-3087-71525EBC2B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794" y="2172490"/>
            <a:ext cx="5486411" cy="36576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7090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41A6-9298-CB47-224B-7AE438C7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8</a:t>
            </a:r>
            <a:r>
              <a:rPr lang="en-ID" b="1" dirty="0"/>
              <a:t>.</a:t>
            </a:r>
            <a:r>
              <a:rPr lang="en-ID" dirty="0"/>
              <a:t> Survival difference between GSVA score groups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6904-802F-4EC3-EACC-5AE3E234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23BE0B29-F732-E790-2F4E-F9C6287E9A5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1165" y="2192338"/>
            <a:ext cx="3709670" cy="24733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7388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80AD-3D07-CC9D-9E75-0C266DE7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Supplementary Figure </a:t>
            </a:r>
            <a:r>
              <a:rPr lang="en-ID" b="1" dirty="0" smtClean="0"/>
              <a:t>9</a:t>
            </a:r>
            <a:r>
              <a:rPr lang="en-ID" b="1" dirty="0"/>
              <a:t>.</a:t>
            </a:r>
            <a:r>
              <a:rPr lang="en-ID" dirty="0"/>
              <a:t> Box plot of the GSVA score among stages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5EFBD-744D-2C14-140E-D2EEC244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F9513467-1F75-2040-9C83-85A6BA2736C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22152" y="2029460"/>
            <a:ext cx="3147695" cy="27990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3389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191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Supplementary Figure 1. Downregulated molecular function </vt:lpstr>
      <vt:lpstr>Supplementary Figure 2. Downregulated KEGG </vt:lpstr>
      <vt:lpstr>Supplementary Figure 3. Downregulated reactome </vt:lpstr>
      <vt:lpstr>Supplementary Figure 4. A. String network B. Top 1 Mcode cluster, C.Cytohubba based on MCC, D. Cytohubba based on degree </vt:lpstr>
      <vt:lpstr>Supplementary Figure 5. Survival differences between high and low gene expression groups </vt:lpstr>
      <vt:lpstr>Supplementary Figure 6. Difference of gene mRNA expression between stages </vt:lpstr>
      <vt:lpstr>Supplementary Figure 7. Percentage of cancers in which hub gene expression significantly  modulates pathway activity </vt:lpstr>
      <vt:lpstr>Supplementary Figure 8. Survival difference between GSVA score groups </vt:lpstr>
      <vt:lpstr>Supplementary Figure 9. Box plot of the GSVA score among stages </vt:lpstr>
      <vt:lpstr>Supplementary Figure 10. Trend plot of the GSVA score among stages </vt:lpstr>
      <vt:lpstr>Supplementary Figure 11. Association of GSVA score and activity of cancer related pathway </vt:lpstr>
      <vt:lpstr>Supplementary Figure 12. BUB1 Stage Expression Analysis </vt:lpstr>
      <vt:lpstr>Supplementary Figure 13. ASPM Stage Expression Analysis </vt:lpstr>
      <vt:lpstr>Supplementary Figure 14. DLGAP5 Stage Expression Analysis </vt:lpstr>
      <vt:lpstr>Supplementary Figure 15. Kaplan-Meier overall survival analysis of BUB1 gene </vt:lpstr>
      <vt:lpstr>Supplementary Figure 16. Kaplan-Meier overall survival analysis of ASPM gene </vt:lpstr>
      <vt:lpstr>Supplementary Figure 17. Kaplan-Meier overall survival analysis of DLGAP5 gene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Figure 1. Downregulated molecular function </dc:title>
  <dc:creator>Jessica Nathalia</dc:creator>
  <cp:lastModifiedBy>Nona-Parsa-Parinaz</cp:lastModifiedBy>
  <cp:revision>8</cp:revision>
  <dcterms:created xsi:type="dcterms:W3CDTF">2025-11-27T01:48:13Z</dcterms:created>
  <dcterms:modified xsi:type="dcterms:W3CDTF">2026-03-16T06:30:36Z</dcterms:modified>
</cp:coreProperties>
</file>