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hartEx1.xml" ContentType="application/vnd.ms-office.chartex+xml"/>
  <Override PartName="/ppt/charts/colors6.xml" ContentType="application/vnd.ms-office.chartcolorstyle+xml"/>
  <Override PartName="/ppt/charts/style6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70" r:id="rId6"/>
    <p:sldId id="266" r:id="rId7"/>
    <p:sldId id="268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5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dsmo\Downloads\WOA_SkinLesion_Resnet5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dsmo\Downloads\WOA_SkinLesion_Resnet5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dsmo\Downloads\WOA_SkinLesion_Resnet5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dsmo\Downloads\WOA_SkinLesion_Resnet50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dsmo\Downloads\WOA_SkinLesion_Resnet50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6.xml"/><Relationship Id="rId2" Type="http://schemas.microsoft.com/office/2011/relationships/chartStyle" Target="style6.xml"/><Relationship Id="rId1" Type="http://schemas.openxmlformats.org/officeDocument/2006/relationships/oleObject" Target="file:///C:\Users\mdsmo\Downloads\WOA_SkinLesion_Resnet5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fa-I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'F1 score'!$B$4</c:f>
              <c:strCache>
                <c:ptCount val="1"/>
                <c:pt idx="0">
                  <c:v>F1 Score</c:v>
                </c:pt>
              </c:strCache>
            </c:strRef>
          </c:tx>
          <c:spPr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fa-I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'F1 score'!$C$3:$G$3</c:f>
              <c:strCache>
                <c:ptCount val="5"/>
                <c:pt idx="0">
                  <c:v>AlexNet</c:v>
                </c:pt>
                <c:pt idx="1">
                  <c:v>Googlenet</c:v>
                </c:pt>
                <c:pt idx="2">
                  <c:v>VGG 16</c:v>
                </c:pt>
                <c:pt idx="3">
                  <c:v>Resnet 50</c:v>
                </c:pt>
                <c:pt idx="4">
                  <c:v>WOA optimized ResNet50</c:v>
                </c:pt>
              </c:strCache>
            </c:strRef>
          </c:cat>
          <c:val>
            <c:numRef>
              <c:f>'F1 score'!$C$4:$G$4</c:f>
              <c:numCache>
                <c:formatCode>0.00%</c:formatCode>
                <c:ptCount val="5"/>
                <c:pt idx="0">
                  <c:v>0.86780000000000002</c:v>
                </c:pt>
                <c:pt idx="1">
                  <c:v>0.88319999999999999</c:v>
                </c:pt>
                <c:pt idx="2">
                  <c:v>0.83309999999999995</c:v>
                </c:pt>
                <c:pt idx="3">
                  <c:v>0.90110000000000001</c:v>
                </c:pt>
                <c:pt idx="4">
                  <c:v>0.98450000000000004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1E-4023-BC05-3980E73C381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29224896"/>
        <c:axId val="329226336"/>
      </c:barChart>
      <c:catAx>
        <c:axId val="329224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fa-IR"/>
          </a:p>
        </c:txPr>
        <c:crossAx val="329226336"/>
        <c:crosses val="autoZero"/>
        <c:auto val="1"/>
        <c:lblAlgn val="ctr"/>
        <c:lblOffset val="100"/>
        <c:noMultiLvlLbl val="0"/>
      </c:catAx>
      <c:valAx>
        <c:axId val="329226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fa-IR"/>
          </a:p>
        </c:txPr>
        <c:crossAx val="329224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tx1"/>
      </a:solidFill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fa-I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fa-I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Specificity!$B$4</c:f>
              <c:strCache>
                <c:ptCount val="1"/>
                <c:pt idx="0">
                  <c:v>Specificity</c:v>
                </c:pt>
              </c:strCache>
            </c:strRef>
          </c:tx>
          <c:spPr>
            <a:solidFill>
              <a:schemeClr val="dk1">
                <a:tint val="885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fa-I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Specificity!$C$3:$G$3</c:f>
              <c:strCache>
                <c:ptCount val="5"/>
                <c:pt idx="0">
                  <c:v>AlexNet</c:v>
                </c:pt>
                <c:pt idx="1">
                  <c:v>Googlenet</c:v>
                </c:pt>
                <c:pt idx="2">
                  <c:v>VGG 16</c:v>
                </c:pt>
                <c:pt idx="3">
                  <c:v>Resnet 50</c:v>
                </c:pt>
                <c:pt idx="4">
                  <c:v>WOA optimized ResNet50</c:v>
                </c:pt>
              </c:strCache>
            </c:strRef>
          </c:cat>
          <c:val>
            <c:numRef>
              <c:f>Specificity!$C$4:$G$4</c:f>
              <c:numCache>
                <c:formatCode>0.00%</c:formatCode>
                <c:ptCount val="5"/>
                <c:pt idx="0">
                  <c:v>0.93310000000000004</c:v>
                </c:pt>
                <c:pt idx="1">
                  <c:v>0.84519999999999995</c:v>
                </c:pt>
                <c:pt idx="2">
                  <c:v>0.75309999999999999</c:v>
                </c:pt>
                <c:pt idx="3">
                  <c:v>0.99580000000000002</c:v>
                </c:pt>
                <c:pt idx="4">
                  <c:v>0.97070000000000001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26-4581-97A3-960FDAF2085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21706464"/>
        <c:axId val="321703584"/>
      </c:barChart>
      <c:catAx>
        <c:axId val="3217064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fa-IR"/>
          </a:p>
        </c:txPr>
        <c:crossAx val="321703584"/>
        <c:crosses val="autoZero"/>
        <c:auto val="1"/>
        <c:lblAlgn val="ctr"/>
        <c:lblOffset val="100"/>
        <c:noMultiLvlLbl val="0"/>
      </c:catAx>
      <c:valAx>
        <c:axId val="32170358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fa-IR"/>
          </a:p>
        </c:txPr>
        <c:crossAx val="321706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600">
          <a:latin typeface="Times New Roman" panose="02020603050405020304" pitchFamily="18" charset="0"/>
          <a:cs typeface="Times New Roman" panose="02020603050405020304" pitchFamily="18" charset="0"/>
        </a:defRPr>
      </a:pPr>
      <a:endParaRPr lang="fa-I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fa-I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LogLoss!$B$4</c:f>
              <c:strCache>
                <c:ptCount val="1"/>
                <c:pt idx="0">
                  <c:v>Log Loss</c:v>
                </c:pt>
              </c:strCache>
            </c:strRef>
          </c:tx>
          <c:spPr>
            <a:gradFill rotWithShape="1">
              <a:gsLst>
                <a:gs pos="0">
                  <a:schemeClr val="dk1">
                    <a:tint val="88500"/>
                    <a:satMod val="103000"/>
                    <a:lumMod val="102000"/>
                    <a:tint val="94000"/>
                  </a:schemeClr>
                </a:gs>
                <a:gs pos="50000">
                  <a:schemeClr val="dk1">
                    <a:tint val="88500"/>
                    <a:satMod val="110000"/>
                    <a:lumMod val="100000"/>
                    <a:shade val="100000"/>
                  </a:schemeClr>
                </a:gs>
                <a:gs pos="100000">
                  <a:schemeClr val="dk1">
                    <a:tint val="885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fa-I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LogLoss!$C$3:$G$3</c:f>
              <c:strCache>
                <c:ptCount val="5"/>
                <c:pt idx="0">
                  <c:v>AlexNet</c:v>
                </c:pt>
                <c:pt idx="1">
                  <c:v>Googlenet</c:v>
                </c:pt>
                <c:pt idx="2">
                  <c:v>VGG 16</c:v>
                </c:pt>
                <c:pt idx="3">
                  <c:v>Resnet 50</c:v>
                </c:pt>
                <c:pt idx="4">
                  <c:v>WOA optimized ResNet50</c:v>
                </c:pt>
              </c:strCache>
            </c:strRef>
          </c:cat>
          <c:val>
            <c:numRef>
              <c:f>LogLoss!$C$4:$G$4</c:f>
              <c:numCache>
                <c:formatCode>General</c:formatCode>
                <c:ptCount val="5"/>
                <c:pt idx="0">
                  <c:v>0.34039999999999998</c:v>
                </c:pt>
                <c:pt idx="1">
                  <c:v>0.2928</c:v>
                </c:pt>
                <c:pt idx="2">
                  <c:v>0.60780000000000001</c:v>
                </c:pt>
                <c:pt idx="3">
                  <c:v>0.24079999999999999</c:v>
                </c:pt>
                <c:pt idx="4">
                  <c:v>5.1200000000000002E-2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57-4385-97A7-2A7434F1D9E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94246336"/>
        <c:axId val="190569472"/>
      </c:barChart>
      <c:catAx>
        <c:axId val="194246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fa-IR"/>
          </a:p>
        </c:txPr>
        <c:crossAx val="190569472"/>
        <c:crosses val="autoZero"/>
        <c:auto val="1"/>
        <c:lblAlgn val="ctr"/>
        <c:lblOffset val="100"/>
        <c:noMultiLvlLbl val="0"/>
      </c:catAx>
      <c:valAx>
        <c:axId val="190569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fa-IR"/>
          </a:p>
        </c:txPr>
        <c:crossAx val="194246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fa-I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cap="all" spc="120" normalizeH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fa-I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'AUC-ROC'!$B$4</c:f>
              <c:strCache>
                <c:ptCount val="1"/>
                <c:pt idx="0">
                  <c:v>AUC-ROC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fa-I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'AUC-ROC'!$C$3:$G$3</c:f>
              <c:strCache>
                <c:ptCount val="5"/>
                <c:pt idx="0">
                  <c:v>AlexNet</c:v>
                </c:pt>
                <c:pt idx="1">
                  <c:v>Googlenet</c:v>
                </c:pt>
                <c:pt idx="2">
                  <c:v>VGG 16</c:v>
                </c:pt>
                <c:pt idx="3">
                  <c:v>Resnet 50</c:v>
                </c:pt>
                <c:pt idx="4">
                  <c:v>WOA optimized ResNet50</c:v>
                </c:pt>
              </c:strCache>
            </c:strRef>
          </c:cat>
          <c:val>
            <c:numRef>
              <c:f>'AUC-ROC'!$C$4:$G$4</c:f>
              <c:numCache>
                <c:formatCode>0.00%</c:formatCode>
                <c:ptCount val="5"/>
                <c:pt idx="0">
                  <c:v>0.94779999999999998</c:v>
                </c:pt>
                <c:pt idx="1">
                  <c:v>0.94730000000000003</c:v>
                </c:pt>
                <c:pt idx="2">
                  <c:v>0.90559999999999996</c:v>
                </c:pt>
                <c:pt idx="3">
                  <c:v>0.99470000000000003</c:v>
                </c:pt>
                <c:pt idx="4">
                  <c:v>0.99839999999999995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1-45D9-A489-5CADD1EF338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35524864"/>
        <c:axId val="335522464"/>
      </c:barChart>
      <c:catAx>
        <c:axId val="3355248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spc="120" normalizeH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fa-IR"/>
          </a:p>
        </c:txPr>
        <c:crossAx val="335522464"/>
        <c:crosses val="autoZero"/>
        <c:auto val="1"/>
        <c:lblAlgn val="ctr"/>
        <c:lblOffset val="100"/>
        <c:noMultiLvlLbl val="0"/>
      </c:catAx>
      <c:valAx>
        <c:axId val="335522464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335524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fa-I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cap="all" spc="120" normalizeH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fa-I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'Avg Inf time'!$B$6</c:f>
              <c:strCache>
                <c:ptCount val="1"/>
                <c:pt idx="0">
                  <c:v>Average Inference Time (sec)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fa-I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'Avg Inf time'!$C$5:$G$5</c:f>
              <c:strCache>
                <c:ptCount val="5"/>
                <c:pt idx="0">
                  <c:v>AlexNet</c:v>
                </c:pt>
                <c:pt idx="1">
                  <c:v>Googlenet</c:v>
                </c:pt>
                <c:pt idx="2">
                  <c:v>VGG 16</c:v>
                </c:pt>
                <c:pt idx="3">
                  <c:v>Resnet 50</c:v>
                </c:pt>
                <c:pt idx="4">
                  <c:v>WOA optimized ResNet50</c:v>
                </c:pt>
              </c:strCache>
            </c:strRef>
          </c:cat>
          <c:val>
            <c:numRef>
              <c:f>'Avg Inf time'!$C$6:$G$6</c:f>
              <c:numCache>
                <c:formatCode>General</c:formatCode>
                <c:ptCount val="5"/>
                <c:pt idx="0">
                  <c:v>3.4000000000000002E-2</c:v>
                </c:pt>
                <c:pt idx="1">
                  <c:v>0.1822</c:v>
                </c:pt>
                <c:pt idx="2">
                  <c:v>0.35709999999999997</c:v>
                </c:pt>
                <c:pt idx="3">
                  <c:v>1.0289999999999999</c:v>
                </c:pt>
                <c:pt idx="4">
                  <c:v>0.14879999999999999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B5-45B8-A75D-6156C99CADD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334712528"/>
        <c:axId val="334714448"/>
      </c:barChart>
      <c:catAx>
        <c:axId val="33471252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spc="120" normalizeH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fa-IR"/>
          </a:p>
        </c:txPr>
        <c:crossAx val="334714448"/>
        <c:crosses val="autoZero"/>
        <c:auto val="1"/>
        <c:lblAlgn val="ctr"/>
        <c:lblOffset val="100"/>
        <c:noMultiLvlLbl val="0"/>
      </c:catAx>
      <c:valAx>
        <c:axId val="3347144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34712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fa-IR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 dir="row">MCC!$C$3:$G$3</cx:f>
        <cx:lvl ptCount="5">
          <cx:pt idx="0">AlexNet</cx:pt>
          <cx:pt idx="1">Googlenet</cx:pt>
          <cx:pt idx="2">VGG 16</cx:pt>
          <cx:pt idx="3">Resnet 50</cx:pt>
          <cx:pt idx="4">WOA optimized ResNet50</cx:pt>
        </cx:lvl>
      </cx:strDim>
      <cx:numDim type="val">
        <cx:f dir="row">MCC!$C$4:$G$4</cx:f>
        <cx:lvl ptCount="5" formatCode="General">
          <cx:pt idx="0">0.73999999999999999</cx:pt>
          <cx:pt idx="1">0.73929999999999996</cx:pt>
          <cx:pt idx="2">0.61950000000000005</cx:pt>
          <cx:pt idx="3">0.81899999999999995</cx:pt>
          <cx:pt idx="4">0.9657</cx:pt>
        </cx:lvl>
      </cx:numDim>
    </cx:data>
  </cx:chartData>
  <cx:chart>
    <cx:title pos="t" align="ctr" overlay="0">
      <cx:tx>
        <cx:txData>
          <cx:v>Mathews Correlation Coefficient (MCC)</cx:v>
        </cx:txData>
      </cx:tx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600" b="1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defRPr>
          </a:pPr>
          <a:r>
            <a:rPr lang="en-US" sz="1600" b="1" i="0" u="none" strike="noStrike" baseline="0">
              <a:solidFill>
                <a:sysClr val="windowText" lastClr="000000">
                  <a:lumMod val="65000"/>
                  <a:lumOff val="35000"/>
                </a:sys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Mathews Correlation Coefficient (MCC)</a:t>
          </a:r>
        </a:p>
      </cx:txPr>
    </cx:title>
    <cx:plotArea>
      <cx:plotAreaRegion>
        <cx:series layoutId="funnel" uniqueId="{B44DD7C8-7FC8-47AA-8DC8-D4923363E046}">
          <cx:tx>
            <cx:txData>
              <cx:f>MCC!$B$4</cx:f>
              <cx:v>Matthews Correlation Coefficient (MCC)</cx:v>
            </cx:txData>
          </cx:tx>
          <cx:dataLabels>
            <cx:txPr>
              <a:bodyPr vertOverflow="overflow" horzOverflow="overflow" wrap="square" lIns="0" tIns="0" rIns="0" bIns="0"/>
              <a:lstStyle/>
              <a:p>
                <a:pPr algn="ctr" rtl="0">
                  <a:defRPr sz="1600" b="1" i="0">
                    <a:solidFill>
                      <a:srgbClr val="59595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n-IN" sz="16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x:txPr>
            <cx:visibility seriesName="0" categoryName="0" value="1"/>
          </cx:dataLabels>
          <cx:dataId val="0"/>
        </cx:series>
      </cx:plotAreaRegion>
      <cx:axis id="0">
        <cx:catScaling gapWidth="0.0599999987"/>
        <cx:tickLabels/>
        <cx:txPr>
          <a:bodyPr vertOverflow="overflow" horzOverflow="overflow" wrap="square" lIns="0" tIns="0" rIns="0" bIns="0"/>
          <a:lstStyle/>
          <a:p>
            <a:pPr algn="ctr" rtl="0">
              <a:defRPr sz="1600" b="1" i="0">
                <a:solidFill>
                  <a:srgbClr val="59595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IN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cx:txPr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4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454F5-E466-846C-E915-B585248078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EB4D4D-8F02-9D38-FC7E-8391372EB4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4C434F-05B2-77D7-31EF-C731522C2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405A8-EFC3-445A-BEFF-187B46491688}" type="datetimeFigureOut">
              <a:rPr lang="en-IN" smtClean="0"/>
              <a:t>16-08-2025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1228C-6C3E-ECF7-1E55-77CA4B555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719B8-80CC-4988-2AB5-4696CEBF8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5AC8-F8DF-471F-8CF9-8259C7D7C6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097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FE89D-6F29-C839-7774-76EF4AA20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4666BD-8A7D-4AAF-E632-6E3E0F1699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5E4008-6A48-33B3-F5CD-438A43210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405A8-EFC3-445A-BEFF-187B46491688}" type="datetimeFigureOut">
              <a:rPr lang="en-IN" smtClean="0"/>
              <a:t>16-08-2025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341F2-1CEE-577E-6D19-292EB34C8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7408E-0EBC-F36F-13B5-9004F75C2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5AC8-F8DF-471F-8CF9-8259C7D7C6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4271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6C7701-5B31-4452-52E5-4272CAA7A9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EE2451-98F8-0433-C5B3-7CE377E025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0843B-702C-A700-8057-4D9E6FE17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405A8-EFC3-445A-BEFF-187B46491688}" type="datetimeFigureOut">
              <a:rPr lang="en-IN" smtClean="0"/>
              <a:t>16-08-2025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BF565-A041-8957-4E84-24685A066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24434D-DEA4-A52C-E540-8BF4B62F9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5AC8-F8DF-471F-8CF9-8259C7D7C6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02956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DF1F1-01EA-874D-0C94-C4557DF44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8725B-AA6A-86FB-B3E8-007ED4622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79893-7647-C257-02DF-A84C3F22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405A8-EFC3-445A-BEFF-187B46491688}" type="datetimeFigureOut">
              <a:rPr lang="en-IN" smtClean="0"/>
              <a:t>16-08-2025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F3869B-F378-B1E7-4E77-8603C4262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28246-5444-64D2-3CEB-59788411C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5AC8-F8DF-471F-8CF9-8259C7D7C6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5595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BDED5-E292-87CD-557A-A84A49A15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27687-98A8-8FD9-25C4-C3B25CAC4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8A3A23-EB37-9A38-2578-41D3D3748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405A8-EFC3-445A-BEFF-187B46491688}" type="datetimeFigureOut">
              <a:rPr lang="en-IN" smtClean="0"/>
              <a:t>16-08-2025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AC6F5-5D3E-53EC-1064-5B80F9533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D5F63-EE9C-E75F-A8CE-21E38EDCA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5AC8-F8DF-471F-8CF9-8259C7D7C6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4447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D077A-A465-6860-E7A8-ACA18B0AC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453B2-1914-81FB-1336-44B4C9F5E9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79A74F-EC4E-B085-0169-84D367D400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2B32BB-BE91-D463-F358-62767B089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405A8-EFC3-445A-BEFF-187B46491688}" type="datetimeFigureOut">
              <a:rPr lang="en-IN" smtClean="0"/>
              <a:t>16-08-2025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3CD001-20E7-F2D8-344D-29C5E2206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F2C125-B573-A78F-D6F1-1714AE3C6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5AC8-F8DF-471F-8CF9-8259C7D7C6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0607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9F0E0-EC4E-0DD7-C81E-2856A128E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126C44-0CD5-316E-E7BB-D052BE8CCD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A32DCC-8AF7-75C4-45B9-CA6CC12B56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FF8F31-2CFC-AC24-A67B-4DB3CE6922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AA6E5A-B5AC-F362-8407-39302D72C4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B67FBD-C658-38E3-E553-402B2FF27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405A8-EFC3-445A-BEFF-187B46491688}" type="datetimeFigureOut">
              <a:rPr lang="en-IN" smtClean="0"/>
              <a:t>16-08-2025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573EDD-A882-A93E-86C7-BA0088401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C389C2-327D-8273-A662-C660865CF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5AC8-F8DF-471F-8CF9-8259C7D7C6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5964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93BD6-1ED6-2063-EBE3-030C61350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847E14-8669-65A3-B26D-1D93D2D3A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405A8-EFC3-445A-BEFF-187B46491688}" type="datetimeFigureOut">
              <a:rPr lang="en-IN" smtClean="0"/>
              <a:t>16-08-2025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F89D57-CFA1-D4C6-F817-899C29F83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C4712E-5CBF-BAEF-4CD6-1B22EF0F3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5AC8-F8DF-471F-8CF9-8259C7D7C6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6612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88F443-0BB8-980F-8D08-17F204A7E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405A8-EFC3-445A-BEFF-187B46491688}" type="datetimeFigureOut">
              <a:rPr lang="en-IN" smtClean="0"/>
              <a:t>16-08-2025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20F1FE-E12D-8B33-9BBE-E80AD871A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E3D111-BD42-5DE2-551D-32C3A82DB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5AC8-F8DF-471F-8CF9-8259C7D7C6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3955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E1C5F-BDD5-97A1-B031-17CC0B439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EDB76-B996-FB3B-32D7-E49592676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E9DC80-C805-E70C-56C8-F072BE2B63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8D99C5-FD46-67AF-2516-2E398B52C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405A8-EFC3-445A-BEFF-187B46491688}" type="datetimeFigureOut">
              <a:rPr lang="en-IN" smtClean="0"/>
              <a:t>16-08-2025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B9B9C-07ED-75A8-18AE-A9ABBDFC3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FADD56-4EF8-3A68-2D63-CFF3FBC67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5AC8-F8DF-471F-8CF9-8259C7D7C6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4359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BEF32-5D35-6F0A-EE46-7BD12C062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4DCF90-D514-47ED-EE45-1FE50C4183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19BB28-7AA6-D3E8-9021-B098B38C37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D15820-D362-B8AE-350B-A52A8F70A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405A8-EFC3-445A-BEFF-187B46491688}" type="datetimeFigureOut">
              <a:rPr lang="en-IN" smtClean="0"/>
              <a:t>16-08-2025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5DED49-4331-A01E-4ADC-A8F36ED0C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F22FE6-E105-589B-79CB-9794AF4D1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5AC8-F8DF-471F-8CF9-8259C7D7C6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0415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B3F2D0-517B-C473-B278-EF4CAD135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EE378D-0058-DCAE-5A0F-899BA047EA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26492-E347-7452-A688-143F1D5F38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405A8-EFC3-445A-BEFF-187B46491688}" type="datetimeFigureOut">
              <a:rPr lang="en-IN" smtClean="0"/>
              <a:t>16-08-2025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30245-A53A-DEB6-B5DF-9C0EAE78B3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D85CF-5D90-9E14-AD35-94E8D5D674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C5AC8-F8DF-471F-8CF9-8259C7D7C67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9288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5DC094-835D-DD1F-F38B-2A98C6CCE5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ED38E746-2D78-873D-0CDC-98661473E6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30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2A41DB29-ED8D-B6C6-6300-D5409FDE7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9055C9E-213C-D2B0-94F8-372652F15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C519D5B-A4A5-39EF-D8B0-1113E6A7EA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4534407"/>
              </p:ext>
            </p:extLst>
          </p:nvPr>
        </p:nvGraphicFramePr>
        <p:xfrm>
          <a:off x="267382" y="228600"/>
          <a:ext cx="11325177" cy="5440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3">
            <a:extLst>
              <a:ext uri="{FF2B5EF4-FFF2-40B4-BE49-F238E27FC236}">
                <a16:creationId xmlns:a16="http://schemas.microsoft.com/office/drawing/2014/main" id="{0389C3C0-9444-DC84-D51E-5876C33740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231" y="5942598"/>
            <a:ext cx="1118222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Supplementary Figure 1. 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F1 Score comparison of the pretrained Deep Learning techniques with the proposed WOA tuned ResNet-50.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432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F2F33-1FFD-A783-8CFA-3C60C54C9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8B573EBE-C14F-8FC9-B7F5-92B81ADF8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30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F7E5034A-AAE9-DDF8-96AD-0BE2682EA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6FFA540-84BE-3669-D6DD-1ED71E3E6B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F6E609A-4DBB-BBF2-0D86-02E7086D0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2C16A7F-DFDF-6FFE-D050-1408B49C2F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0375808"/>
              </p:ext>
            </p:extLst>
          </p:nvPr>
        </p:nvGraphicFramePr>
        <p:xfrm>
          <a:off x="833120" y="412502"/>
          <a:ext cx="10607040" cy="5114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3">
            <a:extLst>
              <a:ext uri="{FF2B5EF4-FFF2-40B4-BE49-F238E27FC236}">
                <a16:creationId xmlns:a16="http://schemas.microsoft.com/office/drawing/2014/main" id="{715535AA-22D5-338B-6807-984940A8F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269" y="5737612"/>
            <a:ext cx="979146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Supplementary Figure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Specificity comparison of the pretrained Deep Learning techniques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the proposed WOA tuned ResNet-50.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622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EF505BC9-DFE8-0834-20CC-FDA8BD634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mc:AlternateContent xmlns:mc="http://schemas.openxmlformats.org/markup-compatibility/2006">
        <mc:Choice xmlns:cx2="http://schemas.microsoft.com/office/drawing/2015/10/21/chartex" xmlns="" Requires="cx2">
          <p:graphicFrame>
            <p:nvGraphicFramePr>
              <p:cNvPr id="5" name="Chart 4">
                <a:extLst>
                  <a:ext uri="{FF2B5EF4-FFF2-40B4-BE49-F238E27FC236}">
                    <a16:creationId xmlns:a16="http://schemas.microsoft.com/office/drawing/2014/main" id="{A8111442-9604-A7B7-A128-317F0E8F9E02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797642003"/>
                  </p:ext>
                </p:extLst>
              </p:nvPr>
            </p:nvGraphicFramePr>
            <p:xfrm>
              <a:off x="0" y="0"/>
              <a:ext cx="11623040" cy="541528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5" name="Chart 4">
                <a:extLst>
                  <a:ext uri="{FF2B5EF4-FFF2-40B4-BE49-F238E27FC236}">
                    <a16:creationId xmlns:a16="http://schemas.microsoft.com/office/drawing/2014/main" id="{A8111442-9604-A7B7-A128-317F0E8F9E0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11623040" cy="541528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Rectangle 3">
            <a:extLst>
              <a:ext uri="{FF2B5EF4-FFF2-40B4-BE49-F238E27FC236}">
                <a16:creationId xmlns:a16="http://schemas.microsoft.com/office/drawing/2014/main" id="{59AA6D1B-0E41-F8FF-8541-50E5537EA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96086" y="5580475"/>
            <a:ext cx="13587374" cy="1031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Supplementary </a:t>
            </a:r>
            <a:r>
              <a:rPr kumimoji="0" lang="en-US" altLang="en-US" sz="2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Figure 3.  </a:t>
            </a:r>
            <a:r>
              <a:rPr kumimoji="0" lang="en-US" altLang="en-US" sz="2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MCC comparison of the pretrained Deep Learning techniques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the proposed WOA tuned ResNet-50.</a:t>
            </a:r>
            <a:endParaRPr kumimoji="0" lang="en-US" altLang="en-US" sz="2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803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580D022C-CACE-F8DD-E773-31421E9EB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E136FD1-5A16-F904-EF2E-A3E264E72D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86406479"/>
              </p:ext>
            </p:extLst>
          </p:nvPr>
        </p:nvGraphicFramePr>
        <p:xfrm>
          <a:off x="985520" y="457200"/>
          <a:ext cx="10525760" cy="5323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3">
            <a:extLst>
              <a:ext uri="{FF2B5EF4-FFF2-40B4-BE49-F238E27FC236}">
                <a16:creationId xmlns:a16="http://schemas.microsoft.com/office/drawing/2014/main" id="{0080716A-F97F-675A-1448-873D39514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6285" y="5910015"/>
            <a:ext cx="964559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Supplementary Figure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Log Loss comparison of the pretrained Deep Learning techniques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the proposed WOA tuned ResNet-50.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038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5E650-B5C7-4C68-4EF2-FACF2F523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6680" y="5604669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Supplementary </a:t>
            </a:r>
            <a:r>
              <a:rPr lang="en-IN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Figure 5.  </a:t>
            </a:r>
            <a:r>
              <a:rPr lang="en-IN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AUC-ROC comparison of the pretrained Deep Learning techniques with the proposed WOA tuned ResNet-50.</a:t>
            </a:r>
            <a:endParaRPr lang="en-IN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4D967B5-5793-E63E-B49B-25A3822677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5774634"/>
              </p:ext>
            </p:extLst>
          </p:nvPr>
        </p:nvGraphicFramePr>
        <p:xfrm>
          <a:off x="767080" y="948531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68579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320D432-62BA-461D-3949-AF0361960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7172" name="Picture 4">
            <a:extLst>
              <a:ext uri="{FF2B5EF4-FFF2-40B4-BE49-F238E27FC236}">
                <a16:creationId xmlns:a16="http://schemas.microsoft.com/office/drawing/2014/main" id="{C6A2D0B4-84A2-B5D5-344F-CE0234203C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6360" y="731433"/>
            <a:ext cx="7101840" cy="5329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id="{253EE9FC-0B6B-E154-4425-C2451D153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421" y="6061363"/>
            <a:ext cx="1175571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Supplementary Figure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ROC curve for benign and malignant class with the proposed WOA tuned ResNet-50.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923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FF3FC7-BEA6-05AB-F4B4-AA7BCB84C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F41B89-F3CE-F836-AC5C-262312599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4B20762-7EDF-1D21-63FE-484881157B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128651"/>
              </p:ext>
            </p:extLst>
          </p:nvPr>
        </p:nvGraphicFramePr>
        <p:xfrm>
          <a:off x="1234440" y="314960"/>
          <a:ext cx="9723120" cy="5354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53FB5247-F1C5-3285-2646-91173B1350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2895" y="5961132"/>
            <a:ext cx="1001069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Supplementary Figure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Average Inference Time of the pretrained Deep Learning techniques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the proposed WOA tuned ResNet-50.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359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7D9A8-7051-1B04-0C31-EC12CF343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63A24AD7-BDCB-7589-9254-A138FBA4A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9217" name="Picture 32">
            <a:extLst>
              <a:ext uri="{FF2B5EF4-FFF2-40B4-BE49-F238E27FC236}">
                <a16:creationId xmlns:a16="http://schemas.microsoft.com/office/drawing/2014/main" id="{CAE10531-D905-F2EC-1006-D18CC766D1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562" y="228599"/>
            <a:ext cx="6269038" cy="5668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24101FB3-3798-8846-7D22-B4F73A26C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2715" y="5874137"/>
            <a:ext cx="1059617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Supplementary </a:t>
            </a:r>
            <a:r>
              <a:rPr lang="en-US" altLang="en-US" sz="2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Figure </a:t>
            </a:r>
            <a:r>
              <a:rPr kumimoji="0" lang="en-US" alt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Spider plot of the comparison of the pretrained Deep Learning techniques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the proposed WOA tuned ResNet-50.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612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169</Words>
  <Application>Microsoft Office PowerPoint</Application>
  <PresentationFormat>Widescreen</PresentationFormat>
  <Paragraphs>18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Supplementary Figure 5.  AUC-ROC comparison of the pretrained Deep Learning techniques with the proposed WOA tuned ResNet-50.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Mohamed Shiek mothi</dc:creator>
  <cp:lastModifiedBy>Nona-Parsa-Parinaz</cp:lastModifiedBy>
  <cp:revision>6</cp:revision>
  <dcterms:created xsi:type="dcterms:W3CDTF">2025-02-12T05:13:14Z</dcterms:created>
  <dcterms:modified xsi:type="dcterms:W3CDTF">2025-08-16T07:04:04Z</dcterms:modified>
</cp:coreProperties>
</file>