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5E084-B43A-4748-9C7A-4A87F7708A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A8F4A-8E81-4863-A03A-0B31227473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6DA91-33A4-44A1-AD7B-B8A2FEC2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62A1C-0E95-4314-ACDF-1EC5C9649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37ECA-E66F-44C0-879F-7A71466AB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57805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03138-E62A-44E2-8242-A1FD893D7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BC76F7-8B10-40E0-82EC-BEC139F254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C590B-015D-41F8-B324-2C479C9C8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2CF0C-A613-40C1-A0C0-F218FBBB5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F0117-788B-4679-853C-0C9886A86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6197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0E2963-9C96-4BCE-B2A9-595C5C42A4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259755-60BF-4A24-B5C6-6EB3A9B653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552BF-7F76-428A-8F4A-FEDA4B065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610E0-AF34-407B-8D0B-1F3C520D6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B53DD-E3AE-49E5-9AAC-14B2DEFD8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1127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91352-E0E9-4C73-B7CC-7D28304BC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55AC1-4A26-43D0-9B52-983345A12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56F74-042E-45CE-92B3-37A2DCA56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82BA2-9116-49CF-B7B2-19911684C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35CA9F-D4EE-4878-8998-8F13760C0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4916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CCC61-DBA6-45D0-8EF8-FD74A67C2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DE0E7-AE82-4E9E-81AC-FEA26A5D4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AEFA2-B219-406E-A981-7809706B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204ED-FE0C-44B3-B41A-F08B4B479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E4B09-ADE5-4F50-8B66-690C393A8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6348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AF2BC-1638-4375-BFEF-514A6FEC3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251C0-DAD2-4A47-8991-53B9E2A8BD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A8645C-14BC-4FF5-A584-97E4A8D8E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78BBF-952E-4B24-924A-2F9191D36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192641-A703-400E-9F15-52CDA67F5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EEAFDB-2FD7-4256-8FAA-8C2EEB99C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79014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783B6-66F3-4E0D-8D56-A91F0B28D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3C8B6-434C-4FF1-8200-CFADF6BA8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A6A02-D01E-489A-A48B-4E0201467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C20B0-545F-41CF-BFEA-A9FF80E144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576218-375A-4D23-816A-EC94A6945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B87A3-67D4-4589-A3C4-B9D3E55C8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BF7D57-7439-46F9-B7D5-092527492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7DDF4A-36D1-4026-A51A-AE6144675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324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6E309-5ABE-4659-B597-29E915FDB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8FDB6F-AD6B-4B51-8E82-2A169CFC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129BBD-A333-46B3-93F6-A5BB0DCD9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0C3C18-6E79-4B28-B39B-2A50E5D1B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2756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EC35DB-7FF2-42BE-8343-5C8ED5AA4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9BEA26-C1E7-4334-BDD6-A8E769BCC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43C55C-89A0-4FE8-A5E7-807899BE7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06341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747B7-74B5-4DA0-B34B-E03FA321B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D0935A-8317-4A3C-9A72-2E18AE836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E66F7-7C4F-4E17-899D-7BDA0FB13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F3E6C-5174-441D-BAC7-16704E842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3A4A77-BB44-4E10-B643-306A9054D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828115-4873-4C76-87DF-698DC8C66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71778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5FACB-11E0-4FC2-9CE3-32FC6DB79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1699AE-A2BF-4498-8B38-79D2877ABD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1BFC96-8B07-429A-BACC-8DC44A65E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AE9011-3EEE-4D2C-8664-0287E4EB3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277C9-E866-402D-994F-E8F8B5E3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6345CA-C257-4A2A-920B-8E0289BE3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3805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CE8887-CB9C-4BC1-B67A-B0A0FE96C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E4B5DC-4A3F-4074-A2C5-FDBB89CE9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73ED9-2540-4BAD-9865-E07CF45D8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8A656-A5D7-4009-B2EA-79584FF90829}" type="datetimeFigureOut">
              <a:rPr lang="en-AE" smtClean="0"/>
              <a:t>18/11/2024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1E52A-E651-4A3A-B338-5A9166A86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8EB7E-95FD-424F-8A62-7429D9D841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35B7D-DBB2-4F31-97C4-4212B3671D87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72617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DA47EAF7-E95C-4A7F-AB02-9AE5C221FD3E}"/>
              </a:ext>
            </a:extLst>
          </p:cNvPr>
          <p:cNvGrpSpPr>
            <a:grpSpLocks/>
          </p:cNvGrpSpPr>
          <p:nvPr/>
        </p:nvGrpSpPr>
        <p:grpSpPr bwMode="auto">
          <a:xfrm>
            <a:off x="2420472" y="1640543"/>
            <a:ext cx="7171764" cy="2357716"/>
            <a:chOff x="0" y="0"/>
            <a:chExt cx="44032" cy="1823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AB7B8DA-5729-462B-91D8-77FAF2799C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77"/>
              <a:ext cx="20662" cy="18162"/>
              <a:chOff x="0" y="0"/>
              <a:chExt cx="20662" cy="18161"/>
            </a:xfrm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9B810FDB-83BA-4263-AD08-4C256C7F6B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20662" cy="18110"/>
                <a:chOff x="0" y="0"/>
                <a:chExt cx="20662" cy="18110"/>
              </a:xfrm>
            </p:grpSpPr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47566D6C-D055-4484-91E5-D68560DBDD7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20662" cy="18110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dist="20000" dir="5400000" rotWithShape="0">
                    <a:srgbClr val="000000">
                      <a:alpha val="37999"/>
                    </a:srgbClr>
                  </a:outer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4" name="Oval 13">
                  <a:extLst>
                    <a:ext uri="{FF2B5EF4-FFF2-40B4-BE49-F238E27FC236}">
                      <a16:creationId xmlns:a16="http://schemas.microsoft.com/office/drawing/2014/main" id="{93171C2C-42D3-42FC-9A35-A2A2C9C96D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5876" y="765"/>
                  <a:ext cx="2724" cy="3180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endParaRPr lang="en-AE"/>
                </a:p>
              </p:txBody>
            </p:sp>
          </p:grpSp>
          <p:sp>
            <p:nvSpPr>
              <p:cNvPr id="12" name="Text Box 60">
                <a:extLst>
                  <a:ext uri="{FF2B5EF4-FFF2-40B4-BE49-F238E27FC236}">
                    <a16:creationId xmlns:a16="http://schemas.microsoft.com/office/drawing/2014/main" id="{0E89D847-F2C6-4606-95D3-85FA102E00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66" y="14294"/>
                <a:ext cx="2896" cy="3867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1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endParaRPr lang="en-AE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60DA376-340F-40D2-88F6-27A0137862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438" y="0"/>
              <a:ext cx="20594" cy="18239"/>
              <a:chOff x="0" y="0"/>
              <a:chExt cx="20594" cy="18239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D49A6CCE-F13E-4A3A-B700-2589DE091F0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20485" cy="18205"/>
                <a:chOff x="0" y="0"/>
                <a:chExt cx="20485" cy="18224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EF29C302-5EAB-4F00-ABC5-F5D2054D0DD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9055"/>
                <a:stretch>
                  <a:fillRect/>
                </a:stretch>
              </p:blipFill>
              <p:spPr bwMode="auto">
                <a:xfrm>
                  <a:off x="0" y="0"/>
                  <a:ext cx="20485" cy="18224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0" name="Oval 9">
                  <a:extLst>
                    <a:ext uri="{FF2B5EF4-FFF2-40B4-BE49-F238E27FC236}">
                      <a16:creationId xmlns:a16="http://schemas.microsoft.com/office/drawing/2014/main" id="{6C86B3FF-7AF1-4756-BBE9-F6E41EC92C6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 flipV="1">
                  <a:off x="5744" y="240"/>
                  <a:ext cx="3029" cy="2781"/>
                </a:xfrm>
                <a:prstGeom prst="ellips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endParaRPr lang="en-AE"/>
                </a:p>
              </p:txBody>
            </p:sp>
          </p:grpSp>
          <p:sp>
            <p:nvSpPr>
              <p:cNvPr id="8" name="Text Box 31">
                <a:extLst>
                  <a:ext uri="{FF2B5EF4-FFF2-40B4-BE49-F238E27FC236}">
                    <a16:creationId xmlns:a16="http://schemas.microsoft.com/office/drawing/2014/main" id="{47A56FD0-691F-4A80-80A5-DECA3DFE7A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699" y="14372"/>
                <a:ext cx="2895" cy="3867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1200" b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</a:t>
                </a:r>
                <a:endParaRPr lang="en-A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AF6AD85A-7D68-49CC-B64D-6B97572ED28D}"/>
              </a:ext>
            </a:extLst>
          </p:cNvPr>
          <p:cNvSpPr/>
          <p:nvPr/>
        </p:nvSpPr>
        <p:spPr>
          <a:xfrm>
            <a:off x="1870585" y="4197347"/>
            <a:ext cx="8450830" cy="111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1: A representative electropherogram of an OSCC patient sample (A) and control sample (B) for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USP9X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exon 6. The encircled base shows the target SNP.</a:t>
            </a:r>
            <a:endParaRPr lang="en-A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16A6F6-240C-4149-A2C3-24544C18B874}"/>
              </a:ext>
            </a:extLst>
          </p:cNvPr>
          <p:cNvSpPr/>
          <p:nvPr/>
        </p:nvSpPr>
        <p:spPr>
          <a:xfrm>
            <a:off x="1599552" y="517510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1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902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09DACAC7-E52A-489E-8FF3-8C9AD6BD2117}"/>
              </a:ext>
            </a:extLst>
          </p:cNvPr>
          <p:cNvGrpSpPr>
            <a:grpSpLocks/>
          </p:cNvGrpSpPr>
          <p:nvPr/>
        </p:nvGrpSpPr>
        <p:grpSpPr bwMode="auto">
          <a:xfrm>
            <a:off x="2453304" y="1479287"/>
            <a:ext cx="6663802" cy="2617583"/>
            <a:chOff x="0" y="0"/>
            <a:chExt cx="45413" cy="19926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60EB532-16DC-4E39-85E0-B71951A038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2"/>
              <a:ext cx="21672" cy="19814"/>
              <a:chOff x="0" y="0"/>
              <a:chExt cx="21672" cy="19813"/>
            </a:xfrm>
          </p:grpSpPr>
          <p:pic>
            <p:nvPicPr>
              <p:cNvPr id="8" name="Picture 7">
                <a:extLst>
                  <a:ext uri="{FF2B5EF4-FFF2-40B4-BE49-F238E27FC236}">
                    <a16:creationId xmlns:a16="http://schemas.microsoft.com/office/drawing/2014/main" id="{AAB03F44-F1FC-4A89-B37B-B2AA0C9872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1672" cy="19767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9" name="Text Box 49">
                <a:extLst>
                  <a:ext uri="{FF2B5EF4-FFF2-40B4-BE49-F238E27FC236}">
                    <a16:creationId xmlns:a16="http://schemas.microsoft.com/office/drawing/2014/main" id="{7C152034-BB57-46ED-9997-22786CE07E7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74" y="15952"/>
                <a:ext cx="2890" cy="3861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1200" b="1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</a:t>
                </a:r>
                <a:endParaRPr lang="en-AE" sz="12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D649A78F-349F-40F8-AB00-1BBF4758F1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1782" y="529"/>
                <a:ext cx="2724" cy="318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AE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D78E68CA-4029-4A13-AC0E-2DBDCC97A4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496" y="0"/>
              <a:ext cx="20917" cy="19926"/>
              <a:chOff x="-225" y="0"/>
              <a:chExt cx="20916" cy="19926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FC00A81E-7B56-4FD1-A8E7-1B5884A671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323" r="7881"/>
              <a:stretch>
                <a:fillRect/>
              </a:stretch>
            </p:blipFill>
            <p:spPr bwMode="auto">
              <a:xfrm>
                <a:off x="-225" y="0"/>
                <a:ext cx="20916" cy="19913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 Box 124">
                <a:extLst>
                  <a:ext uri="{FF2B5EF4-FFF2-40B4-BE49-F238E27FC236}">
                    <a16:creationId xmlns:a16="http://schemas.microsoft.com/office/drawing/2014/main" id="{577ECD26-9FC1-4A74-86B1-1DF9F10C760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717" y="16065"/>
                <a:ext cx="2890" cy="3861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1200" b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</a:t>
                </a:r>
                <a:endParaRPr lang="en-A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4540F4E9-D06C-427A-8F34-6DA657C459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1874" y="867"/>
                <a:ext cx="2718" cy="3175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AE"/>
              </a:p>
            </p:txBody>
          </p:sp>
        </p:grp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3C773AEB-2BD0-4441-B9CA-5762216CDBA5}"/>
              </a:ext>
            </a:extLst>
          </p:cNvPr>
          <p:cNvSpPr/>
          <p:nvPr/>
        </p:nvSpPr>
        <p:spPr>
          <a:xfrm>
            <a:off x="1599552" y="517510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2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BAF5EF-965C-4C6E-BC3D-FF289110B517}"/>
              </a:ext>
            </a:extLst>
          </p:cNvPr>
          <p:cNvSpPr/>
          <p:nvPr/>
        </p:nvSpPr>
        <p:spPr>
          <a:xfrm>
            <a:off x="1728173" y="4429847"/>
            <a:ext cx="8518485" cy="1669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2: A representative electropherogram of an OSCC patient sample (A) and control (B) for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USP9X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Intron between exon13 and 14. The encircled base is the target SNP.</a:t>
            </a:r>
            <a:endParaRPr lang="en-A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16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3C67A5F-EF8A-4491-9984-E8AB8E63749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361" y="1060187"/>
            <a:ext cx="8163897" cy="345802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780FC3D-48F6-413A-8DAD-3412E35E6A9C}"/>
              </a:ext>
            </a:extLst>
          </p:cNvPr>
          <p:cNvSpPr/>
          <p:nvPr/>
        </p:nvSpPr>
        <p:spPr>
          <a:xfrm>
            <a:off x="1730189" y="4518210"/>
            <a:ext cx="8901952" cy="111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3: A representative electropherogram of an OSCC patient sample (A) and control (B) for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USP9X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exon 29.  The circled base is the target SNP.</a:t>
            </a:r>
            <a:endParaRPr lang="en-A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118C4CE-49CA-4CB3-A40A-626F7377158B}"/>
              </a:ext>
            </a:extLst>
          </p:cNvPr>
          <p:cNvSpPr/>
          <p:nvPr/>
        </p:nvSpPr>
        <p:spPr>
          <a:xfrm>
            <a:off x="1544141" y="690855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3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095820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6719D94-2F49-4A3A-90D8-EDB02AC871C9}"/>
              </a:ext>
            </a:extLst>
          </p:cNvPr>
          <p:cNvGrpSpPr>
            <a:grpSpLocks/>
          </p:cNvGrpSpPr>
          <p:nvPr/>
        </p:nvGrpSpPr>
        <p:grpSpPr bwMode="auto">
          <a:xfrm>
            <a:off x="2525805" y="1626421"/>
            <a:ext cx="6591300" cy="2586991"/>
            <a:chOff x="0" y="0"/>
            <a:chExt cx="41194" cy="20600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1CE729-D355-47DD-AEE5-353E40A444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2"/>
              <a:ext cx="18395" cy="20397"/>
              <a:chOff x="0" y="0"/>
              <a:chExt cx="18395" cy="20396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5028AE7C-5266-4BF0-96EF-061D95D5FD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8395" cy="20396"/>
                <a:chOff x="0" y="0"/>
                <a:chExt cx="18395" cy="20396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32D2C6BF-21A5-47D1-93E5-E8D5AE813EC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20026"/>
                <a:stretch>
                  <a:fillRect/>
                </a:stretch>
              </p:blipFill>
              <p:spPr bwMode="auto">
                <a:xfrm>
                  <a:off x="0" y="0"/>
                  <a:ext cx="18395" cy="20396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1" name="Text Box 74">
                  <a:extLst>
                    <a:ext uri="{FF2B5EF4-FFF2-40B4-BE49-F238E27FC236}">
                      <a16:creationId xmlns:a16="http://schemas.microsoft.com/office/drawing/2014/main" id="{7EEC3BC1-E389-4FF4-A829-399F1B8D76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066" y="16679"/>
                  <a:ext cx="3270" cy="3619"/>
                </a:xfrm>
                <a:prstGeom prst="rect">
                  <a:avLst/>
                </a:prstGeom>
                <a:solidFill>
                  <a:srgbClr val="FFFFFF"/>
                </a:solidFill>
                <a:ln w="635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GB" sz="1200" b="1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A</a:t>
                  </a:r>
                  <a:endParaRPr lang="en-AE" sz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79CF5C60-FB1B-4B29-A3E0-C9579C3D5B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3873" y="35"/>
                <a:ext cx="2718" cy="317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AE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DD081E9-D5FA-4CAB-9668-36813804A1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74" y="0"/>
              <a:ext cx="19520" cy="20600"/>
              <a:chOff x="0" y="0"/>
              <a:chExt cx="19519" cy="20600"/>
            </a:xfrm>
          </p:grpSpPr>
          <p:pic>
            <p:nvPicPr>
              <p:cNvPr id="5" name="Picture 4">
                <a:extLst>
                  <a:ext uri="{FF2B5EF4-FFF2-40B4-BE49-F238E27FC236}">
                    <a16:creationId xmlns:a16="http://schemas.microsoft.com/office/drawing/2014/main" id="{600CAA46-345D-4F9D-B3B5-B9C5E75E086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828"/>
              <a:stretch>
                <a:fillRect/>
              </a:stretch>
            </p:blipFill>
            <p:spPr bwMode="auto">
              <a:xfrm>
                <a:off x="0" y="148"/>
                <a:ext cx="19519" cy="2039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" name="Text Box 75">
                <a:extLst>
                  <a:ext uri="{FF2B5EF4-FFF2-40B4-BE49-F238E27FC236}">
                    <a16:creationId xmlns:a16="http://schemas.microsoft.com/office/drawing/2014/main" id="{42F98197-B531-468C-8779-91D8F05AA3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622" y="16746"/>
                <a:ext cx="2824" cy="3854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GB" sz="1200" b="1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B</a:t>
                </a:r>
                <a:endParaRPr lang="en-A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FF89FBE4-B3E5-4982-BBFE-B22A7FE723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332" y="0"/>
                <a:ext cx="2711" cy="316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AE"/>
              </a:p>
            </p:txBody>
          </p:sp>
        </p:grp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DE3F7FF6-1AEE-4841-A925-747363A2E803}"/>
              </a:ext>
            </a:extLst>
          </p:cNvPr>
          <p:cNvSpPr/>
          <p:nvPr/>
        </p:nvSpPr>
        <p:spPr>
          <a:xfrm>
            <a:off x="1897424" y="4500316"/>
            <a:ext cx="8931940" cy="1121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4: A representative electropherogram of an OSCC patient sample (A) and control (B) for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USP9X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Exon 33. The circled base is the target SNP</a:t>
            </a:r>
            <a:endParaRPr lang="en-AE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BA62A5-8A09-485F-9171-2403E0468EEF}"/>
              </a:ext>
            </a:extLst>
          </p:cNvPr>
          <p:cNvSpPr/>
          <p:nvPr/>
        </p:nvSpPr>
        <p:spPr>
          <a:xfrm>
            <a:off x="1678612" y="626640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4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557961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2ECD9A6-3DAC-4FC5-A4E9-D24F7596E2C6}"/>
              </a:ext>
            </a:extLst>
          </p:cNvPr>
          <p:cNvGrpSpPr/>
          <p:nvPr/>
        </p:nvGrpSpPr>
        <p:grpSpPr>
          <a:xfrm>
            <a:off x="2867025" y="1436370"/>
            <a:ext cx="6483163" cy="2902548"/>
            <a:chOff x="0" y="0"/>
            <a:chExt cx="3801111" cy="1473177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2D5BB58-214C-445E-9413-357C848A8F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3801111" cy="1473177"/>
              <a:chOff x="0" y="-94"/>
              <a:chExt cx="42588" cy="21787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759BB3D8-26F7-4EEF-B962-811DC6CBFF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20091" cy="21336"/>
                <a:chOff x="0" y="0"/>
                <a:chExt cx="20091" cy="21336"/>
              </a:xfrm>
            </p:grpSpPr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B92F16F8-6FD2-4573-AE31-F33D2C356D2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0" y="0"/>
                  <a:ext cx="20091" cy="21336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123423E1-32F2-462E-8A4F-07FCF9C14C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H="1">
                  <a:off x="16435" y="77"/>
                  <a:ext cx="3182" cy="3304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endParaRPr lang="en-AE"/>
                </a:p>
              </p:txBody>
            </p: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7C49C14C-AA53-4846-9EC2-681859E96D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2916" y="-94"/>
                <a:ext cx="19672" cy="21787"/>
                <a:chOff x="0" y="-94"/>
                <a:chExt cx="19672" cy="21787"/>
              </a:xfrm>
            </p:grpSpPr>
            <p:pic>
              <p:nvPicPr>
                <p:cNvPr id="7" name="Picture 6">
                  <a:extLst>
                    <a:ext uri="{FF2B5EF4-FFF2-40B4-BE49-F238E27FC236}">
                      <a16:creationId xmlns:a16="http://schemas.microsoft.com/office/drawing/2014/main" id="{776BA21F-CF3D-45FA-A6A2-CF2D9C1BD2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7230"/>
                <a:stretch>
                  <a:fillRect/>
                </a:stretch>
              </p:blipFill>
              <p:spPr bwMode="auto">
                <a:xfrm>
                  <a:off x="0" y="-94"/>
                  <a:ext cx="19672" cy="21609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7D18B04B-E907-4079-BA0B-3E1DDC713F1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16072" y="0"/>
                  <a:ext cx="3593" cy="21693"/>
                  <a:chOff x="0" y="0"/>
                  <a:chExt cx="3593" cy="21693"/>
                </a:xfrm>
              </p:grpSpPr>
              <p:sp>
                <p:nvSpPr>
                  <p:cNvPr id="9" name="Text Box 84">
                    <a:extLst>
                      <a:ext uri="{FF2B5EF4-FFF2-40B4-BE49-F238E27FC236}">
                        <a16:creationId xmlns:a16="http://schemas.microsoft.com/office/drawing/2014/main" id="{35D04951-CA30-4DD5-93F6-C99310C05E2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2" y="17568"/>
                    <a:ext cx="3451" cy="4125"/>
                  </a:xfrm>
                  <a:prstGeom prst="rect">
                    <a:avLst/>
                  </a:prstGeom>
                  <a:solidFill>
                    <a:srgbClr val="FFFFFF"/>
                  </a:solidFill>
                  <a:ln w="635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>
                      <a:spcAft>
                        <a:spcPts val="0"/>
                      </a:spcAft>
                    </a:pPr>
                    <a:r>
                      <a:rPr lang="en-GB" sz="12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rPr>
                      <a:t>B</a:t>
                    </a:r>
                    <a:endParaRPr lang="en-AE" sz="1200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0" name="Oval 9">
                    <a:extLst>
                      <a:ext uri="{FF2B5EF4-FFF2-40B4-BE49-F238E27FC236}">
                        <a16:creationId xmlns:a16="http://schemas.microsoft.com/office/drawing/2014/main" id="{B3531CE8-672A-4AB9-8110-F5A756692A5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0" y="0"/>
                    <a:ext cx="2705" cy="3162"/>
                  </a:xfrm>
                  <a:prstGeom prst="ellips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rot="0" vert="horz" wrap="square" lIns="91440" tIns="45720" rIns="91440" bIns="45720" anchor="ctr" anchorCtr="0" upright="1">
                    <a:noAutofit/>
                  </a:bodyPr>
                  <a:lstStyle/>
                  <a:p>
                    <a:endParaRPr lang="en-AE"/>
                  </a:p>
                </p:txBody>
              </p:sp>
            </p:grpSp>
          </p:grpSp>
        </p:grpSp>
        <p:sp>
          <p:nvSpPr>
            <p:cNvPr id="4" name="Text Box 74">
              <a:extLst>
                <a:ext uri="{FF2B5EF4-FFF2-40B4-BE49-F238E27FC236}">
                  <a16:creationId xmlns:a16="http://schemas.microsoft.com/office/drawing/2014/main" id="{34B9261A-E023-4FE2-B0BF-05C3BBAC2F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6850" y="1168400"/>
              <a:ext cx="319679" cy="282699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GB" sz="1200" b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A</a:t>
              </a:r>
              <a:endParaRPr lang="en-A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5A61F2DC-EB30-4A4D-8B40-179B88DF9D44}"/>
              </a:ext>
            </a:extLst>
          </p:cNvPr>
          <p:cNvSpPr/>
          <p:nvPr/>
        </p:nvSpPr>
        <p:spPr>
          <a:xfrm>
            <a:off x="1604454" y="4463697"/>
            <a:ext cx="9171121" cy="1669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5: A representative electropherogram of patient sample (A) and control (B) for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USP9X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Exon 37. The highlighted base is identical in A and B, indicating the absence of polymorphism in the patient sample.</a:t>
            </a:r>
            <a:endParaRPr lang="en-A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587C91-88B3-4527-9CED-4C0B3A2FA9B4}"/>
              </a:ext>
            </a:extLst>
          </p:cNvPr>
          <p:cNvSpPr/>
          <p:nvPr/>
        </p:nvSpPr>
        <p:spPr>
          <a:xfrm>
            <a:off x="1980203" y="539693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5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4103271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976994F-D1DF-42B9-822B-63D23C09E67E}"/>
              </a:ext>
            </a:extLst>
          </p:cNvPr>
          <p:cNvGrpSpPr>
            <a:grpSpLocks/>
          </p:cNvGrpSpPr>
          <p:nvPr/>
        </p:nvGrpSpPr>
        <p:grpSpPr bwMode="auto">
          <a:xfrm>
            <a:off x="2416772" y="1552349"/>
            <a:ext cx="6951345" cy="2831391"/>
            <a:chOff x="0" y="190"/>
            <a:chExt cx="42096" cy="21257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D02F129-6EE7-455E-95A4-41F0B1D952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225"/>
              <a:ext cx="19259" cy="21222"/>
              <a:chOff x="0" y="0"/>
              <a:chExt cx="19259" cy="21221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B09F457B-6373-4821-98AD-D4ED60329E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0"/>
                <a:ext cx="19259" cy="21031"/>
                <a:chOff x="0" y="0"/>
                <a:chExt cx="19259" cy="21031"/>
              </a:xfrm>
            </p:grpSpPr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79DF2184-FD2E-4796-8364-D671FB452E0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092"/>
                <a:stretch>
                  <a:fillRect/>
                </a:stretch>
              </p:blipFill>
              <p:spPr bwMode="auto">
                <a:xfrm>
                  <a:off x="0" y="0"/>
                  <a:ext cx="19259" cy="21031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2" name="Text Box 95">
                  <a:extLst>
                    <a:ext uri="{FF2B5EF4-FFF2-40B4-BE49-F238E27FC236}">
                      <a16:creationId xmlns:a16="http://schemas.microsoft.com/office/drawing/2014/main" id="{D9902111-5C28-442B-B65C-E2F931DC2DC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5908" y="17417"/>
                  <a:ext cx="3264" cy="3613"/>
                </a:xfrm>
                <a:prstGeom prst="rect">
                  <a:avLst/>
                </a:prstGeom>
                <a:solidFill>
                  <a:srgbClr val="FFFFFF"/>
                </a:solidFill>
                <a:ln w="6350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GB" sz="1200" b="1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A</a:t>
                  </a:r>
                  <a:endParaRPr lang="en-AE" sz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5214D90C-447F-4BE3-88ED-6CB531DACA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776" y="0"/>
                <a:ext cx="2718" cy="317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AE"/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F2540E-18D5-48A8-93AA-907AFFACB0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77" y="190"/>
              <a:ext cx="19519" cy="21245"/>
              <a:chOff x="0" y="190"/>
              <a:chExt cx="19519" cy="21247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655ED7E-48B7-42A3-B1E3-497E4BDD045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0"/>
                <a:ext cx="19519" cy="21247"/>
                <a:chOff x="0" y="0"/>
                <a:chExt cx="19519" cy="21247"/>
              </a:xfrm>
            </p:grpSpPr>
            <p:pic>
              <p:nvPicPr>
                <p:cNvPr id="7" name="Picture 6">
                  <a:extLst>
                    <a:ext uri="{FF2B5EF4-FFF2-40B4-BE49-F238E27FC236}">
                      <a16:creationId xmlns:a16="http://schemas.microsoft.com/office/drawing/2014/main" id="{65F5A484-193F-42DB-8714-DEBC1A8F2A2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31699"/>
                <a:stretch>
                  <a:fillRect/>
                </a:stretch>
              </p:blipFill>
              <p:spPr bwMode="auto">
                <a:xfrm>
                  <a:off x="0" y="0"/>
                  <a:ext cx="19450" cy="21247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8" name="Text Box 96">
                  <a:extLst>
                    <a:ext uri="{FF2B5EF4-FFF2-40B4-BE49-F238E27FC236}">
                      <a16:creationId xmlns:a16="http://schemas.microsoft.com/office/drawing/2014/main" id="{8E07E54F-3FF7-4836-A285-EC0E13A925C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230" y="17387"/>
                  <a:ext cx="3289" cy="3848"/>
                </a:xfrm>
                <a:prstGeom prst="rect">
                  <a:avLst/>
                </a:prstGeom>
                <a:solidFill>
                  <a:srgbClr val="FFFFFF"/>
                </a:solidFill>
                <a:ln w="63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GB" sz="1200" b="1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B</a:t>
                  </a:r>
                  <a:endParaRPr lang="en-AE" sz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145F4211-835C-43B5-BFA3-EF8A29255B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4325" y="252"/>
                <a:ext cx="2705" cy="316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AE"/>
              </a:p>
            </p:txBody>
          </p:sp>
        </p:grp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C3AE120D-DD8C-4266-A14E-A92A3F6C7011}"/>
              </a:ext>
            </a:extLst>
          </p:cNvPr>
          <p:cNvSpPr/>
          <p:nvPr/>
        </p:nvSpPr>
        <p:spPr>
          <a:xfrm>
            <a:off x="1412779" y="4470679"/>
            <a:ext cx="9721386" cy="1669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6: A representative electropherogram of an OSCC patient sample (A) and control (B) for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USP9X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Exon 43. The circled base is the target nucleotide. Shown here is the reverse complement of the original sequence.</a:t>
            </a:r>
            <a:endParaRPr lang="en-A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2095B7D-DF75-4C7D-BC2C-0E7B2EAC3B03}"/>
              </a:ext>
            </a:extLst>
          </p:cNvPr>
          <p:cNvSpPr/>
          <p:nvPr/>
        </p:nvSpPr>
        <p:spPr>
          <a:xfrm>
            <a:off x="1590853" y="599745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6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417173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E9C8200-7304-4D39-B528-4EF7FFC489DC}"/>
              </a:ext>
            </a:extLst>
          </p:cNvPr>
          <p:cNvGrpSpPr>
            <a:grpSpLocks/>
          </p:cNvGrpSpPr>
          <p:nvPr/>
        </p:nvGrpSpPr>
        <p:grpSpPr bwMode="auto">
          <a:xfrm>
            <a:off x="2664870" y="1554815"/>
            <a:ext cx="6613601" cy="2667561"/>
            <a:chOff x="61" y="0"/>
            <a:chExt cx="41272" cy="2087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E0879230-7EFE-432E-A833-08016E36AF1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" y="0"/>
              <a:ext cx="41272" cy="20875"/>
              <a:chOff x="61" y="-35"/>
              <a:chExt cx="41272" cy="20875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0DBEB42C-A30A-4AA7-AA45-8ED6945A1AF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" y="-35"/>
                <a:ext cx="41253" cy="20875"/>
                <a:chOff x="61" y="-35"/>
                <a:chExt cx="41253" cy="20875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04910369-D356-4298-9D31-02E12546DD3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6473" r="6413"/>
                <a:stretch>
                  <a:fillRect/>
                </a:stretch>
              </p:blipFill>
              <p:spPr bwMode="auto">
                <a:xfrm>
                  <a:off x="21695" y="-35"/>
                  <a:ext cx="19619" cy="20875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498EAB6B-86F4-4B6C-8073-4C8AF55AF34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15369"/>
                <a:stretch>
                  <a:fillRect/>
                </a:stretch>
              </p:blipFill>
              <p:spPr bwMode="auto">
                <a:xfrm>
                  <a:off x="61" y="0"/>
                  <a:ext cx="20836" cy="20840"/>
                </a:xfrm>
                <a:prstGeom prst="rect">
                  <a:avLst/>
                </a:prstGeom>
                <a:no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5F06E20A-99EE-47EB-92C3-A24D948EFA9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640" y="17113"/>
                <a:ext cx="23693" cy="3727"/>
                <a:chOff x="1914" y="258"/>
                <a:chExt cx="23693" cy="3726"/>
              </a:xfrm>
            </p:grpSpPr>
            <p:sp>
              <p:nvSpPr>
                <p:cNvPr id="8" name="Text Box 107">
                  <a:extLst>
                    <a:ext uri="{FF2B5EF4-FFF2-40B4-BE49-F238E27FC236}">
                      <a16:creationId xmlns:a16="http://schemas.microsoft.com/office/drawing/2014/main" id="{F54116F4-8D14-4830-A46C-951BBB64252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14" y="371"/>
                  <a:ext cx="3257" cy="3613"/>
                </a:xfrm>
                <a:prstGeom prst="rect">
                  <a:avLst/>
                </a:prstGeom>
                <a:solidFill>
                  <a:srgbClr val="FFFFFF"/>
                </a:solidFill>
                <a:ln w="63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GB" sz="1200" b="1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A</a:t>
                  </a:r>
                  <a:endParaRPr lang="en-AE" sz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9" name="Text Box 108">
                  <a:extLst>
                    <a:ext uri="{FF2B5EF4-FFF2-40B4-BE49-F238E27FC236}">
                      <a16:creationId xmlns:a16="http://schemas.microsoft.com/office/drawing/2014/main" id="{99D80050-E464-4F1B-89AD-F4D8CC0FA27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2573" y="258"/>
                  <a:ext cx="3034" cy="3692"/>
                </a:xfrm>
                <a:prstGeom prst="rect">
                  <a:avLst/>
                </a:prstGeom>
                <a:solidFill>
                  <a:srgbClr val="FFFFFF"/>
                </a:solidFill>
                <a:ln w="63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GB" sz="1200" b="1">
                      <a:effectLst/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B</a:t>
                  </a:r>
                  <a:endParaRPr lang="en-AE" sz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955D886-6292-4FF1-92A7-C15171B9409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817" y="283"/>
              <a:ext cx="2712" cy="316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en-AE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DEAD9B0-CAF8-4FA4-8A1C-43AC0A57BA0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6546" y="172"/>
              <a:ext cx="2699" cy="315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en-AE"/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2A14BDB7-FEB6-4608-91EE-DACD8F3F9C63}"/>
              </a:ext>
            </a:extLst>
          </p:cNvPr>
          <p:cNvSpPr/>
          <p:nvPr/>
        </p:nvSpPr>
        <p:spPr>
          <a:xfrm>
            <a:off x="1840399" y="4500623"/>
            <a:ext cx="8695765" cy="1669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0"/>
              </a:spcAft>
            </a:pP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7: A representative electropherogram of an OSCC patient sample (A) and control (B) for </a:t>
            </a:r>
            <a:r>
              <a:rPr lang="en-GB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DDX3X</a:t>
            </a:r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Exon 17. The highlighted region shows the absence of single nucleotide polymorphism at the target base.</a:t>
            </a:r>
            <a:endParaRPr lang="en-AE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F4E3AA-33D0-4FB0-BB73-D76EFA2C5D35}"/>
              </a:ext>
            </a:extLst>
          </p:cNvPr>
          <p:cNvSpPr/>
          <p:nvPr/>
        </p:nvSpPr>
        <p:spPr>
          <a:xfrm>
            <a:off x="2073059" y="687433"/>
            <a:ext cx="2416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Figure 7</a:t>
            </a:r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496257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295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Audrey</dc:creator>
  <cp:lastModifiedBy>Audrey</cp:lastModifiedBy>
  <cp:revision>3</cp:revision>
  <dcterms:created xsi:type="dcterms:W3CDTF">2024-04-06T15:25:45Z</dcterms:created>
  <dcterms:modified xsi:type="dcterms:W3CDTF">2024-11-18T14:17:18Z</dcterms:modified>
</cp:coreProperties>
</file>