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5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4"/>
    <p:restoredTop sz="94714"/>
  </p:normalViewPr>
  <p:slideViewPr>
    <p:cSldViewPr snapToGrid="0">
      <p:cViewPr>
        <p:scale>
          <a:sx n="140" d="100"/>
          <a:sy n="140" d="100"/>
        </p:scale>
        <p:origin x="-1216" y="-2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24A48C5-EF7B-5B4A-850E-46FC18A8A5D3}" type="datetimeFigureOut">
              <a:rPr lang="ar-IQ" smtClean="0"/>
              <a:t>06/12/1447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DD89920-5099-C248-9A49-4405187D959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747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06F6-5F5F-B044-8678-7B8E2A3B8FF2}" type="datetimeFigureOut">
              <a:rPr lang="ar-IQ" smtClean="0"/>
              <a:t>06/12/1447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8095-1CCD-9F45-9D6B-DCA8001C47C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595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06F6-5F5F-B044-8678-7B8E2A3B8FF2}" type="datetimeFigureOut">
              <a:rPr lang="ar-IQ" smtClean="0"/>
              <a:t>06/12/1447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8095-1CCD-9F45-9D6B-DCA8001C47C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4044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06F6-5F5F-B044-8678-7B8E2A3B8FF2}" type="datetimeFigureOut">
              <a:rPr lang="ar-IQ" smtClean="0"/>
              <a:t>06/12/1447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8095-1CCD-9F45-9D6B-DCA8001C47C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163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06F6-5F5F-B044-8678-7B8E2A3B8FF2}" type="datetimeFigureOut">
              <a:rPr lang="ar-IQ" smtClean="0"/>
              <a:t>06/12/1447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8095-1CCD-9F45-9D6B-DCA8001C47C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124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06F6-5F5F-B044-8678-7B8E2A3B8FF2}" type="datetimeFigureOut">
              <a:rPr lang="ar-IQ" smtClean="0"/>
              <a:t>06/12/1447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8095-1CCD-9F45-9D6B-DCA8001C47C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5834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06F6-5F5F-B044-8678-7B8E2A3B8FF2}" type="datetimeFigureOut">
              <a:rPr lang="ar-IQ" smtClean="0"/>
              <a:t>06/12/1447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8095-1CCD-9F45-9D6B-DCA8001C47C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1040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06F6-5F5F-B044-8678-7B8E2A3B8FF2}" type="datetimeFigureOut">
              <a:rPr lang="ar-IQ" smtClean="0"/>
              <a:t>06/12/1447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8095-1CCD-9F45-9D6B-DCA8001C47C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2864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06F6-5F5F-B044-8678-7B8E2A3B8FF2}" type="datetimeFigureOut">
              <a:rPr lang="ar-IQ" smtClean="0"/>
              <a:t>06/12/1447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8095-1CCD-9F45-9D6B-DCA8001C47C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76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06F6-5F5F-B044-8678-7B8E2A3B8FF2}" type="datetimeFigureOut">
              <a:rPr lang="ar-IQ" smtClean="0"/>
              <a:t>06/12/1447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8095-1CCD-9F45-9D6B-DCA8001C47C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838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06F6-5F5F-B044-8678-7B8E2A3B8FF2}" type="datetimeFigureOut">
              <a:rPr lang="ar-IQ" smtClean="0"/>
              <a:t>06/12/1447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8095-1CCD-9F45-9D6B-DCA8001C47C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039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06F6-5F5F-B044-8678-7B8E2A3B8FF2}" type="datetimeFigureOut">
              <a:rPr lang="ar-IQ" smtClean="0"/>
              <a:t>06/12/1447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8095-1CCD-9F45-9D6B-DCA8001C47C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147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06F6-5F5F-B044-8678-7B8E2A3B8FF2}" type="datetimeFigureOut">
              <a:rPr lang="ar-IQ" smtClean="0"/>
              <a:t>06/12/1447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E8095-1CCD-9F45-9D6B-DCA8001C47C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8567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E376608-44D9-E3B9-C0AF-B5220FF0A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09" y="1581090"/>
            <a:ext cx="6417656" cy="358665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8780598-05FF-784D-66C6-E5573A36184C}"/>
              </a:ext>
            </a:extLst>
          </p:cNvPr>
          <p:cNvSpPr txBox="1"/>
          <p:nvPr/>
        </p:nvSpPr>
        <p:spPr>
          <a:xfrm>
            <a:off x="7098665" y="2277906"/>
            <a:ext cx="1735282" cy="193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15000"/>
              </a:lnSpc>
            </a:pP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 1. Correlation analysis conducted with the GSCA platform (CTRP dataset) demonstrates the relationship between DHX58 transcript abundance and compound IC₅₀ values across a broad anticancer drug panel.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1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C383608-CA40-3E18-A5C0-45C652E2E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74" y="832069"/>
            <a:ext cx="6689257" cy="481439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0241247-440F-FDEE-4207-62D9F18CB9FE}"/>
              </a:ext>
            </a:extLst>
          </p:cNvPr>
          <p:cNvSpPr txBox="1"/>
          <p:nvPr/>
        </p:nvSpPr>
        <p:spPr>
          <a:xfrm>
            <a:off x="7287489" y="2084048"/>
            <a:ext cx="1762991" cy="2496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05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2. Functional enrichment landscape of DHX58-associated genes</a:t>
            </a:r>
            <a:r>
              <a:rPr lang="ar-SA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(A) Bar-plot </a:t>
            </a:r>
            <a:r>
              <a:rPr lang="en-US" sz="105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summarising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Gene Ontology (GO) terms and pathway annotations significantly enriched within the DHX58 co-expression cohort</a:t>
            </a:r>
            <a:r>
              <a:rPr lang="ar-SA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(B) Corresponding dot-plot </a:t>
            </a:r>
            <a:r>
              <a:rPr lang="en-US" sz="105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visualisation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GO categories and pathways, generated with </a:t>
            </a:r>
            <a:r>
              <a:rPr lang="en-US" sz="105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Enrichr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5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0440235-9F7C-3992-CD95-CD83E0F4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587" y="0"/>
            <a:ext cx="4472354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390A25F-4ADB-85A1-489B-21075C1A863B}"/>
              </a:ext>
            </a:extLst>
          </p:cNvPr>
          <p:cNvSpPr txBox="1"/>
          <p:nvPr/>
        </p:nvSpPr>
        <p:spPr>
          <a:xfrm>
            <a:off x="6497781" y="2250408"/>
            <a:ext cx="2095500" cy="268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05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3. Cancer-associated fibroblast (CAF) infiltration in relation to DHX58 expression across TCGA </a:t>
            </a:r>
            <a:r>
              <a:rPr lang="en-US" sz="105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tumours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(A) Heat-map </a:t>
            </a:r>
            <a:r>
              <a:rPr lang="en-US" sz="105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summarising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correlation coefficients between DHX58 transcript abundance and CAF infiltration, computed with four independent deconvolution algorithms. (B) Purity-adjusted EPIC scatter-plots for those </a:t>
            </a:r>
            <a:r>
              <a:rPr lang="en-US" sz="105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tumour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types in which the DHX58–CAF association reached statistical significance.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2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29A0991-DA9E-B271-CB71-3C5762B9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08" y="86189"/>
            <a:ext cx="4708410" cy="677181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720E97F-2568-4DCA-C66C-D4B12308A3AB}"/>
              </a:ext>
            </a:extLst>
          </p:cNvPr>
          <p:cNvSpPr txBox="1"/>
          <p:nvPr/>
        </p:nvSpPr>
        <p:spPr>
          <a:xfrm>
            <a:off x="6179126" y="2551837"/>
            <a:ext cx="1250373" cy="283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105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</a:t>
            </a:r>
            <a:r>
              <a:rPr lang="en-US" sz="1050" dirty="0"/>
              <a:t>Figure 4. Genomic alteration landscape of DDX58. (A, B) Frequencies and categories of DDX58 mutations and copy-number changes across distinct </a:t>
            </a:r>
            <a:r>
              <a:rPr lang="en-US" sz="1050" dirty="0" err="1"/>
              <a:t>tumour</a:t>
            </a:r>
            <a:r>
              <a:rPr lang="en-US" sz="1050" dirty="0"/>
              <a:t> types. (C) Distribution of DDX58‐mutant cases within individual cancer cohorts.</a:t>
            </a:r>
            <a:endParaRPr lang="ar-IQ" sz="1050" dirty="0"/>
          </a:p>
        </p:txBody>
      </p:sp>
    </p:spTree>
    <p:extLst>
      <p:ext uri="{BB962C8B-B14F-4D97-AF65-F5344CB8AC3E}">
        <p14:creationId xmlns:p14="http://schemas.microsoft.com/office/powerpoint/2010/main" val="147570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BC5375B-5DC9-88DA-FD2B-769FEB39A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64" y="1332863"/>
            <a:ext cx="7032707" cy="233859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346BEE1-1AD6-F75E-777C-2E211C88FAEA}"/>
              </a:ext>
            </a:extLst>
          </p:cNvPr>
          <p:cNvSpPr txBox="1"/>
          <p:nvPr/>
        </p:nvSpPr>
        <p:spPr>
          <a:xfrm>
            <a:off x="2396837" y="4495800"/>
            <a:ext cx="4353789" cy="1381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05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5. Protein–protein interaction (PPI) landscape of DHX58</a:t>
            </a:r>
            <a:r>
              <a:rPr lang="ar-SA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.( 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(A) STRING-derived network depicting physical and functional associations between DHX58 and its 100 most closely connected proteins</a:t>
            </a:r>
            <a:r>
              <a:rPr lang="ar-SA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(B) </a:t>
            </a:r>
            <a:r>
              <a:rPr lang="en-US" sz="105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BioGRID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interaction map for DHX58, in which violet edges denote combined physical and genetic interactions, whereas yellow edges represent physical interactions only</a:t>
            </a:r>
            <a:r>
              <a:rPr lang="ar-SA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(C) Venn diagram generated with </a:t>
            </a:r>
            <a:r>
              <a:rPr lang="en-US" sz="105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Venny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2.1 illustrating the gene set overlap between the two interaction datasets</a:t>
            </a:r>
            <a:r>
              <a:rPr lang="ar-SA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8421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1191</TotalTime>
  <Words>271</Words>
  <Application>Microsoft Office PowerPoint</Application>
  <PresentationFormat>A4 Paper (210x297 mm)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 Ayoob Radhi</dc:creator>
  <cp:lastModifiedBy>Nona</cp:lastModifiedBy>
  <cp:revision>24</cp:revision>
  <dcterms:created xsi:type="dcterms:W3CDTF">2025-08-03T11:51:13Z</dcterms:created>
  <dcterms:modified xsi:type="dcterms:W3CDTF">2026-05-22T14:28:59Z</dcterms:modified>
</cp:coreProperties>
</file>