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2CC53-90C7-AA14-5800-B6CCB776C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FFA2F-090D-3AB5-6A2C-17838B6B3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7A348-DF2B-861C-DEEC-5F8D49FF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2DEC6-553D-72B8-5E24-2FEEEF7C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32CB8-2997-FEB8-0EDF-63436D35A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4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78DF-4CB9-045F-8571-903A263EE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DC535C-0073-8BEC-C026-11660022E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E8B40-D057-F907-0CDA-14B10E42D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1F664-7280-2569-2684-39E302E3C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E2764-4C7A-C8E8-5BE3-0AC542E4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0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E31F1D-A47B-F3A3-A951-F3D5A2C33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31D14-17EE-2BFB-DF9F-76846F92C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DB545-8E3F-8BB9-9830-B5621D52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26095-D0D4-AD89-8883-086368344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269C7-639C-BC5B-0E56-78DD30BE0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9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E0658-DD6C-2976-40BF-095F2D1FC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3DAD9-7E48-3CDF-59F6-117CE16D5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4FEEF-0C69-FC88-C4CD-472D8F95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F88A8-C81B-DAAF-B81E-19312DF4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3668D-6C79-FAAC-C3B1-680F99BA5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51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3F84-D12F-E8CA-A462-8F43916B5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7A89-24B2-4EEC-A435-B3004C6EF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C4129-D2A0-DE3C-48E1-1C43221F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B2595-01C1-0C4F-B4D4-25AC2343E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5902-0852-0655-EF8B-9F5879E91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3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68BB1-CC69-C09B-7F29-9B515BF43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7CC09-8FE2-6924-9799-A44DE695F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56419-34E4-4F33-A08B-DF59DAEAA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22A5F-A8EE-B96D-897D-9BA9DC76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BB0F4-A906-4810-D936-A1915737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33B69E-97E6-AA08-C47A-470EA1444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6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B5F18-970A-F3AE-05AE-DFE17F91F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C7C82-65B2-C554-8C46-5609EF958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F7AD4-370D-8828-EE98-7C47015401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D34B5A-6126-CE70-B416-C25A8E864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38350A-03EC-B63B-2AE0-C08476E85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249B37-9B6F-C3C4-DBD0-7967E080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E663E-255F-7B22-46A5-9B0B2C5E1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4A3D76-3EA4-BA87-2107-0C8D9B06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86AC-74BB-AA8F-EB99-B26F3EC78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BD2190-9A5D-A719-07D7-EB6043C5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62FDC-F9FE-BDE7-22D9-160D4CB7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921751-EFFB-8EE9-FB34-1026A8B01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6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45192A-FCE4-24EF-2F37-8DAA05029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4B520C-53A4-5D19-69F5-E68116DD3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E2886-C54D-29D8-29A2-412F2AA01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99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90437-4B4F-6D18-E17E-4CE2F8E9A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716F6-36AA-3856-885F-F587D447F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F08A8-9F12-567A-8541-6C4757B3E7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EB426C-FF7B-15EB-A432-9AF745FD7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761A0-DD39-BD20-7FE7-915D4529E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8AD453-4195-688E-1639-2789BC657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1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CD83B-D7E4-939F-B8D6-6CC280FA0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4BBAD6-43EE-6D01-7D61-F3276B6A5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14A99-065A-ECB2-E04F-C96AF5DB5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FC872-6D32-A717-4876-75BBBE6A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B1E79-CC7A-EE98-47CE-22996044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916BB-BF70-F661-29E7-6C13B90C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6435E9-CBDD-D541-2A12-F8B6078D5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DF761-59B7-00AA-389E-08EC6136E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89188-DA73-CEB3-F2C1-5C55567723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A8F3E-7666-4C0E-8378-717B82B93F3A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EE083-9008-9CD0-5DA7-901A424D7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5BADC-4DD6-5C8E-B917-45E8B0DD6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37037-7D8C-4309-89E4-52CCFA1D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9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6AE2B2-3496-94F2-C3CD-F0026229BE4D}"/>
              </a:ext>
            </a:extLst>
          </p:cNvPr>
          <p:cNvSpPr/>
          <p:nvPr/>
        </p:nvSpPr>
        <p:spPr>
          <a:xfrm>
            <a:off x="4651773" y="1061953"/>
            <a:ext cx="2702258" cy="644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F4A5EA-8236-A124-B6BB-B46B049A6236}"/>
              </a:ext>
            </a:extLst>
          </p:cNvPr>
          <p:cNvSpPr txBox="1"/>
          <p:nvPr/>
        </p:nvSpPr>
        <p:spPr>
          <a:xfrm>
            <a:off x="4717449" y="1065072"/>
            <a:ext cx="2552949" cy="67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AU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1371 participants aged &lt;50 years were enrolled into the surveillance program during the study period.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E867826F-E9A7-97BF-6BF8-118B15C11C54}"/>
              </a:ext>
            </a:extLst>
          </p:cNvPr>
          <p:cNvSpPr/>
          <p:nvPr/>
        </p:nvSpPr>
        <p:spPr>
          <a:xfrm>
            <a:off x="5890816" y="1710801"/>
            <a:ext cx="112087" cy="384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CC26DB-BC49-1A1F-8FBA-54BDBB971804}"/>
              </a:ext>
            </a:extLst>
          </p:cNvPr>
          <p:cNvCxnSpPr>
            <a:cxnSpLocks/>
          </p:cNvCxnSpPr>
          <p:nvPr/>
        </p:nvCxnSpPr>
        <p:spPr>
          <a:xfrm flipV="1">
            <a:off x="8027524" y="1100575"/>
            <a:ext cx="2781" cy="3308858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9B2F2FE-51A9-559F-1240-8C3B6AB2D9DE}"/>
              </a:ext>
            </a:extLst>
          </p:cNvPr>
          <p:cNvSpPr/>
          <p:nvPr/>
        </p:nvSpPr>
        <p:spPr>
          <a:xfrm>
            <a:off x="8397426" y="898636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AU" sz="8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522 were &gt;50 years on their second colonoscopy. </a:t>
            </a:r>
            <a:endParaRPr lang="en-US" sz="110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21B6C43-A4A7-E4B9-4D1B-5EE7A1856B81}"/>
              </a:ext>
            </a:extLst>
          </p:cNvPr>
          <p:cNvCxnSpPr/>
          <p:nvPr/>
        </p:nvCxnSpPr>
        <p:spPr>
          <a:xfrm>
            <a:off x="8026820" y="1100642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4C914747-353E-E9BC-128A-17366DD40915}"/>
              </a:ext>
            </a:extLst>
          </p:cNvPr>
          <p:cNvSpPr/>
          <p:nvPr/>
        </p:nvSpPr>
        <p:spPr>
          <a:xfrm>
            <a:off x="8397426" y="1436387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202 had a medical history of IBD.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FE534E3-0590-CAFF-4758-C42A09C19B90}"/>
              </a:ext>
            </a:extLst>
          </p:cNvPr>
          <p:cNvCxnSpPr/>
          <p:nvPr/>
        </p:nvCxnSpPr>
        <p:spPr>
          <a:xfrm>
            <a:off x="8037621" y="2205373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1EB8D972-2D75-AEAE-6AB3-6F5EAC07E7A2}"/>
              </a:ext>
            </a:extLst>
          </p:cNvPr>
          <p:cNvSpPr/>
          <p:nvPr/>
        </p:nvSpPr>
        <p:spPr>
          <a:xfrm>
            <a:off x="8392347" y="1976375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132 had CRC.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EE0AD-6218-F9DC-A3FC-737330C0A970}"/>
              </a:ext>
            </a:extLst>
          </p:cNvPr>
          <p:cNvSpPr/>
          <p:nvPr/>
        </p:nvSpPr>
        <p:spPr>
          <a:xfrm>
            <a:off x="8392347" y="2513548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52 had hereditary CRC syndromes.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11E2533-E9E7-14EC-308F-746E5AA83C7E}"/>
              </a:ext>
            </a:extLst>
          </p:cNvPr>
          <p:cNvCxnSpPr/>
          <p:nvPr/>
        </p:nvCxnSpPr>
        <p:spPr>
          <a:xfrm>
            <a:off x="8033949" y="2759873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6FD52252-2726-ECF2-A37C-6CCB7F4CDADE}"/>
              </a:ext>
            </a:extLst>
          </p:cNvPr>
          <p:cNvSpPr/>
          <p:nvPr/>
        </p:nvSpPr>
        <p:spPr>
          <a:xfrm>
            <a:off x="8394259" y="3055826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26 had incomplete index colonoscopies.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91C2D1D-0040-B856-AD45-EF14E67BDBF2}"/>
              </a:ext>
            </a:extLst>
          </p:cNvPr>
          <p:cNvCxnSpPr/>
          <p:nvPr/>
        </p:nvCxnSpPr>
        <p:spPr>
          <a:xfrm>
            <a:off x="8033230" y="3317112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CF7C731-2220-0857-12E9-A71E416BC14D}"/>
              </a:ext>
            </a:extLst>
          </p:cNvPr>
          <p:cNvSpPr/>
          <p:nvPr/>
        </p:nvSpPr>
        <p:spPr>
          <a:xfrm>
            <a:off x="8401445" y="3600378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AU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12 had no clinical reports.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4E00963-8139-6412-6DDA-9A5B5E424E7C}"/>
              </a:ext>
            </a:extLst>
          </p:cNvPr>
          <p:cNvCxnSpPr/>
          <p:nvPr/>
        </p:nvCxnSpPr>
        <p:spPr>
          <a:xfrm>
            <a:off x="8040416" y="1706929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6E9B231-C895-A2F8-CB49-EDF13398E6A7}"/>
              </a:ext>
            </a:extLst>
          </p:cNvPr>
          <p:cNvCxnSpPr/>
          <p:nvPr/>
        </p:nvCxnSpPr>
        <p:spPr>
          <a:xfrm>
            <a:off x="8040416" y="3880459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E9E6A1F6-9589-2DD7-3B25-9A476948CD82}"/>
              </a:ext>
            </a:extLst>
          </p:cNvPr>
          <p:cNvSpPr/>
          <p:nvPr/>
        </p:nvSpPr>
        <p:spPr>
          <a:xfrm>
            <a:off x="8397426" y="4142044"/>
            <a:ext cx="1003935" cy="5111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13 had no follow-up colonoscopy.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CCE9DB9-3635-7925-E304-B1343EAA7BE5}"/>
              </a:ext>
            </a:extLst>
          </p:cNvPr>
          <p:cNvCxnSpPr/>
          <p:nvPr/>
        </p:nvCxnSpPr>
        <p:spPr>
          <a:xfrm>
            <a:off x="8026769" y="4405897"/>
            <a:ext cx="3610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Arrow: Down 38">
            <a:extLst>
              <a:ext uri="{FF2B5EF4-FFF2-40B4-BE49-F238E27FC236}">
                <a16:creationId xmlns:a16="http://schemas.microsoft.com/office/drawing/2014/main" id="{75F4BFEF-5441-CEA1-1743-4C671BA484B2}"/>
              </a:ext>
            </a:extLst>
          </p:cNvPr>
          <p:cNvSpPr/>
          <p:nvPr/>
        </p:nvSpPr>
        <p:spPr>
          <a:xfrm>
            <a:off x="5860974" y="2748259"/>
            <a:ext cx="112087" cy="384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EE60760-FFE2-6CB4-53B6-0F961B9E0758}"/>
              </a:ext>
            </a:extLst>
          </p:cNvPr>
          <p:cNvSpPr/>
          <p:nvPr/>
        </p:nvSpPr>
        <p:spPr>
          <a:xfrm>
            <a:off x="4601290" y="3143732"/>
            <a:ext cx="2691138" cy="654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BDFB36-4B00-F478-E0A7-C9A3865E637C}"/>
              </a:ext>
            </a:extLst>
          </p:cNvPr>
          <p:cNvSpPr/>
          <p:nvPr/>
        </p:nvSpPr>
        <p:spPr>
          <a:xfrm>
            <a:off x="4601289" y="2104605"/>
            <a:ext cx="2702258" cy="644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074CA15-FEFF-A6EC-35A4-2E1DC3A79D4E}"/>
              </a:ext>
            </a:extLst>
          </p:cNvPr>
          <p:cNvSpPr txBox="1"/>
          <p:nvPr/>
        </p:nvSpPr>
        <p:spPr>
          <a:xfrm>
            <a:off x="4731756" y="2266074"/>
            <a:ext cx="2482610" cy="280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AU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959 cases were excluded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A13CF45-1BF3-0F9F-512C-B3E334A9C085}"/>
              </a:ext>
            </a:extLst>
          </p:cNvPr>
          <p:cNvSpPr txBox="1"/>
          <p:nvPr/>
        </p:nvSpPr>
        <p:spPr>
          <a:xfrm>
            <a:off x="4717451" y="3254993"/>
            <a:ext cx="2517411" cy="466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412 cases met study eligibility criteria and were included in this study.</a:t>
            </a:r>
            <a:endParaRPr lang="en-US" sz="1200" dirty="0"/>
          </a:p>
        </p:txBody>
      </p:sp>
      <p:sp>
        <p:nvSpPr>
          <p:cNvPr id="52" name="Arrow: Down 51">
            <a:extLst>
              <a:ext uri="{FF2B5EF4-FFF2-40B4-BE49-F238E27FC236}">
                <a16:creationId xmlns:a16="http://schemas.microsoft.com/office/drawing/2014/main" id="{75E7203C-1641-C71F-1735-A2A25397DDCD}"/>
              </a:ext>
            </a:extLst>
          </p:cNvPr>
          <p:cNvSpPr/>
          <p:nvPr/>
        </p:nvSpPr>
        <p:spPr>
          <a:xfrm>
            <a:off x="5880742" y="3801678"/>
            <a:ext cx="112087" cy="3842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38CCDBB-11C8-E69F-A706-DE4AF811BFDF}"/>
              </a:ext>
            </a:extLst>
          </p:cNvPr>
          <p:cNvSpPr/>
          <p:nvPr/>
        </p:nvSpPr>
        <p:spPr>
          <a:xfrm>
            <a:off x="4616047" y="4197765"/>
            <a:ext cx="2691138" cy="654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30A11AF-18C2-FA6D-CFF2-DF0196A18830}"/>
              </a:ext>
            </a:extLst>
          </p:cNvPr>
          <p:cNvSpPr txBox="1"/>
          <p:nvPr/>
        </p:nvSpPr>
        <p:spPr>
          <a:xfrm>
            <a:off x="4603174" y="4201638"/>
            <a:ext cx="2667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824 controls were randomly selected matching for sex, and who had at least 2 colonoscopies in the same time period. </a:t>
            </a:r>
            <a:endParaRPr lang="en-US" sz="1200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7CE71BB-3660-C9EE-C6CB-33B9DA8DCE06}"/>
              </a:ext>
            </a:extLst>
          </p:cNvPr>
          <p:cNvCxnSpPr>
            <a:cxnSpLocks/>
            <a:stCxn id="44" idx="3"/>
          </p:cNvCxnSpPr>
          <p:nvPr/>
        </p:nvCxnSpPr>
        <p:spPr>
          <a:xfrm flipV="1">
            <a:off x="7303547" y="2427093"/>
            <a:ext cx="723222" cy="1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BFBCB65E-8817-A714-F6FA-F50BA3883C48}"/>
              </a:ext>
            </a:extLst>
          </p:cNvPr>
          <p:cNvSpPr txBox="1"/>
          <p:nvPr/>
        </p:nvSpPr>
        <p:spPr>
          <a:xfrm>
            <a:off x="3890262" y="285068"/>
            <a:ext cx="5203696" cy="409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en-A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Supplementary figure 1: Flow diagram for enrolment of study participants.  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359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1041563\AppData\Local\Microsoft\Windows\INetCache\Content.MSO\E3A8E8C9.tmp">
            <a:extLst>
              <a:ext uri="{FF2B5EF4-FFF2-40B4-BE49-F238E27FC236}">
                <a16:creationId xmlns:a16="http://schemas.microsoft.com/office/drawing/2014/main" id="{3057E77B-9BE9-08D7-F277-1DF2E3CB05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955" y="1034405"/>
            <a:ext cx="7428089" cy="5571067"/>
          </a:xfrm>
          <a:prstGeom prst="rect">
            <a:avLst/>
          </a:prstGeom>
          <a:noFill/>
        </p:spPr>
      </p:pic>
      <p:sp>
        <p:nvSpPr>
          <p:cNvPr id="8" name="Rectangle 4">
            <a:extLst>
              <a:ext uri="{FF2B5EF4-FFF2-40B4-BE49-F238E27FC236}">
                <a16:creationId xmlns:a16="http://schemas.microsoft.com/office/drawing/2014/main" id="{D5AD200F-3BA0-F01B-2DD7-CF0197D25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BC737F8-F769-89E9-349A-C65677295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46" y="177997"/>
            <a:ext cx="1137875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FF0060"/>
              </a:solidFill>
              <a:effectLst/>
              <a:latin typeface="Trebuchet MS" panose="020B0603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Supplementary figure 2:</a:t>
            </a:r>
            <a:r>
              <a:rPr kumimoji="0" lang="en-US" altLang="en-US" sz="22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Kaplan-Meier curves for time measured from the index colonoscopy to CRC diagnosis during surveillance versus Diabetes (          Yes,            No). 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C8F050-D47F-EF45-B85E-62800E0111A0}"/>
              </a:ext>
            </a:extLst>
          </p:cNvPr>
          <p:cNvCxnSpPr/>
          <p:nvPr/>
        </p:nvCxnSpPr>
        <p:spPr>
          <a:xfrm flipH="1">
            <a:off x="10010622" y="653846"/>
            <a:ext cx="289651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AE27D38-F4F6-2B81-9B3F-0C15CD53054C}"/>
              </a:ext>
            </a:extLst>
          </p:cNvPr>
          <p:cNvCxnSpPr/>
          <p:nvPr/>
        </p:nvCxnSpPr>
        <p:spPr>
          <a:xfrm flipH="1">
            <a:off x="10664468" y="653846"/>
            <a:ext cx="289651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9763FC6-B8D7-6BCF-ECC3-1C73BFD6BD61}"/>
              </a:ext>
            </a:extLst>
          </p:cNvPr>
          <p:cNvSpPr txBox="1"/>
          <p:nvPr/>
        </p:nvSpPr>
        <p:spPr>
          <a:xfrm>
            <a:off x="7462891" y="6233020"/>
            <a:ext cx="61570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Yes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410CB4-C0F1-180D-3BB0-1244EC4A1857}"/>
              </a:ext>
            </a:extLst>
          </p:cNvPr>
          <p:cNvSpPr txBox="1"/>
          <p:nvPr/>
        </p:nvSpPr>
        <p:spPr>
          <a:xfrm>
            <a:off x="6457610" y="6228906"/>
            <a:ext cx="61570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95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141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Trebuchet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Mikaeel, Reger</dc:creator>
  <cp:lastModifiedBy>Mikaeel, Reger</cp:lastModifiedBy>
  <cp:revision>3</cp:revision>
  <dcterms:created xsi:type="dcterms:W3CDTF">2023-03-25T11:36:10Z</dcterms:created>
  <dcterms:modified xsi:type="dcterms:W3CDTF">2023-05-25T15:49:00Z</dcterms:modified>
</cp:coreProperties>
</file>