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5" r:id="rId2"/>
    <p:sldId id="261" r:id="rId3"/>
    <p:sldId id="263" r:id="rId4"/>
    <p:sldId id="264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kit\Downloads\Trypan%20blue%20assay%20another%20fil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nkit\Downloads\Trypan%20blue%20assay%20another%20fi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107217847769987"/>
          <c:y val="5.1122973663870475E-2"/>
          <c:w val="0.60596442147191731"/>
          <c:h val="0.75000236775060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 U87-MG</c:v>
                </c:pt>
              </c:strCache>
            </c:strRef>
          </c:tx>
          <c:invertIfNegative val="0"/>
          <c:errBars>
            <c:errBarType val="plus"/>
            <c:errValType val="percentage"/>
            <c:noEndCap val="0"/>
            <c:val val="5"/>
          </c:errBars>
          <c:cat>
            <c:strRef>
              <c:f>Sheet1!$M$3:$P$3</c:f>
              <c:strCache>
                <c:ptCount val="4"/>
                <c:pt idx="0">
                  <c:v>Cont</c:v>
                </c:pt>
                <c:pt idx="1">
                  <c:v>6C</c:v>
                </c:pt>
                <c:pt idx="2">
                  <c:v>12C</c:v>
                </c:pt>
                <c:pt idx="3">
                  <c:v>30C</c:v>
                </c:pt>
              </c:strCache>
            </c:strRef>
          </c:cat>
          <c:val>
            <c:numRef>
              <c:f>Sheet1!$M$4:$Q$4</c:f>
              <c:numCache>
                <c:formatCode>0.00%</c:formatCode>
                <c:ptCount val="5"/>
                <c:pt idx="0">
                  <c:v>1.0004151100041512</c:v>
                </c:pt>
                <c:pt idx="1">
                  <c:v>0.51</c:v>
                </c:pt>
                <c:pt idx="2">
                  <c:v>0.42000000000000032</c:v>
                </c:pt>
                <c:pt idx="3">
                  <c:v>0.43150000000000038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5-4DD7-8F47-A7506FB67130}"/>
            </c:ext>
          </c:extLst>
        </c:ser>
        <c:ser>
          <c:idx val="1"/>
          <c:order val="1"/>
          <c:tx>
            <c:strRef>
              <c:f>Sheet1!$L$5</c:f>
              <c:strCache>
                <c:ptCount val="1"/>
                <c:pt idx="0">
                  <c:v>LN-229</c:v>
                </c:pt>
              </c:strCache>
            </c:strRef>
          </c:tx>
          <c:invertIfNegative val="0"/>
          <c:errBars>
            <c:errBarType val="plus"/>
            <c:errValType val="percentage"/>
            <c:noEndCap val="0"/>
            <c:val val="5"/>
          </c:errBars>
          <c:cat>
            <c:strRef>
              <c:f>Sheet1!$M$3:$P$3</c:f>
              <c:strCache>
                <c:ptCount val="4"/>
                <c:pt idx="0">
                  <c:v>Cont</c:v>
                </c:pt>
                <c:pt idx="1">
                  <c:v>6C</c:v>
                </c:pt>
                <c:pt idx="2">
                  <c:v>12C</c:v>
                </c:pt>
                <c:pt idx="3">
                  <c:v>30C</c:v>
                </c:pt>
              </c:strCache>
            </c:strRef>
          </c:cat>
          <c:val>
            <c:numRef>
              <c:f>Sheet1!$M$5:$Q$5</c:f>
              <c:numCache>
                <c:formatCode>0.00%</c:formatCode>
                <c:ptCount val="5"/>
                <c:pt idx="0">
                  <c:v>0.99961104628550412</c:v>
                </c:pt>
                <c:pt idx="1">
                  <c:v>0.52</c:v>
                </c:pt>
                <c:pt idx="2">
                  <c:v>0.42900000000000038</c:v>
                </c:pt>
                <c:pt idx="3">
                  <c:v>0.44560000000000033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5-4DD7-8F47-A7506FB67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602368"/>
        <c:axId val="220605056"/>
      </c:barChart>
      <c:catAx>
        <c:axId val="22060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20605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0605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Cell Viability</a:t>
                </a:r>
              </a:p>
            </c:rich>
          </c:tx>
          <c:layout>
            <c:manualLayout>
              <c:xMode val="edge"/>
              <c:yMode val="edge"/>
              <c:x val="0.1760431631178408"/>
              <c:y val="0.27007681185893367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2060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99968034062729"/>
          <c:y val="0.17833705369812516"/>
          <c:w val="0.29567760279965977"/>
          <c:h val="0.15871389242349343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334670082951015"/>
          <c:y val="4.517543859649123E-2"/>
          <c:w val="0.60596442147191731"/>
          <c:h val="0.75000236775060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 U87-MG</c:v>
                </c:pt>
              </c:strCache>
            </c:strRef>
          </c:tx>
          <c:invertIfNegative val="0"/>
          <c:errBars>
            <c:errBarType val="plus"/>
            <c:errValType val="percentage"/>
            <c:noEndCap val="0"/>
            <c:val val="5"/>
          </c:errBars>
          <c:cat>
            <c:strRef>
              <c:f>Sheet1!$M$3:$P$3</c:f>
              <c:strCache>
                <c:ptCount val="4"/>
                <c:pt idx="0">
                  <c:v>Cont</c:v>
                </c:pt>
                <c:pt idx="1">
                  <c:v>6C</c:v>
                </c:pt>
                <c:pt idx="2">
                  <c:v>12C</c:v>
                </c:pt>
                <c:pt idx="3">
                  <c:v>30C</c:v>
                </c:pt>
              </c:strCache>
            </c:strRef>
          </c:cat>
          <c:val>
            <c:numRef>
              <c:f>Sheet1!$M$4:$Q$4</c:f>
              <c:numCache>
                <c:formatCode>0.00%</c:formatCode>
                <c:ptCount val="5"/>
                <c:pt idx="0">
                  <c:v>1.0004151100041512</c:v>
                </c:pt>
                <c:pt idx="1">
                  <c:v>0.55000000000000004</c:v>
                </c:pt>
                <c:pt idx="2">
                  <c:v>0.43000000000000038</c:v>
                </c:pt>
                <c:pt idx="3">
                  <c:v>0.43000000000000038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B-4701-B94B-B5129705CF4D}"/>
            </c:ext>
          </c:extLst>
        </c:ser>
        <c:ser>
          <c:idx val="1"/>
          <c:order val="1"/>
          <c:tx>
            <c:strRef>
              <c:f>Sheet1!$L$5</c:f>
              <c:strCache>
                <c:ptCount val="1"/>
                <c:pt idx="0">
                  <c:v>LN-229</c:v>
                </c:pt>
              </c:strCache>
            </c:strRef>
          </c:tx>
          <c:invertIfNegative val="0"/>
          <c:errBars>
            <c:errBarType val="plus"/>
            <c:errValType val="percentage"/>
            <c:noEndCap val="0"/>
            <c:val val="5"/>
          </c:errBars>
          <c:cat>
            <c:strRef>
              <c:f>Sheet1!$M$3:$P$3</c:f>
              <c:strCache>
                <c:ptCount val="4"/>
                <c:pt idx="0">
                  <c:v>Cont</c:v>
                </c:pt>
                <c:pt idx="1">
                  <c:v>6C</c:v>
                </c:pt>
                <c:pt idx="2">
                  <c:v>12C</c:v>
                </c:pt>
                <c:pt idx="3">
                  <c:v>30C</c:v>
                </c:pt>
              </c:strCache>
            </c:strRef>
          </c:cat>
          <c:val>
            <c:numRef>
              <c:f>Sheet1!$M$5:$Q$5</c:f>
              <c:numCache>
                <c:formatCode>0.00%</c:formatCode>
                <c:ptCount val="5"/>
                <c:pt idx="0">
                  <c:v>0.99961104628550468</c:v>
                </c:pt>
                <c:pt idx="1">
                  <c:v>0.54</c:v>
                </c:pt>
                <c:pt idx="2">
                  <c:v>0.44000000000000006</c:v>
                </c:pt>
                <c:pt idx="3">
                  <c:v>0.42000000000000032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B-4701-B94B-B5129705C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718336"/>
        <c:axId val="257425792"/>
      </c:barChart>
      <c:catAx>
        <c:axId val="23671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5742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4257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Cell Viability</a:t>
                </a:r>
              </a:p>
            </c:rich>
          </c:tx>
          <c:layout>
            <c:manualLayout>
              <c:xMode val="edge"/>
              <c:yMode val="edge"/>
              <c:x val="0.13213948444276613"/>
              <c:y val="0.27151758212972749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6718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362522866462335"/>
          <c:y val="0.16427690323297528"/>
          <c:w val="0.31765194670982388"/>
          <c:h val="0.16050257883279587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</cdr:x>
      <cdr:y>0.42233</cdr:y>
    </cdr:from>
    <cdr:to>
      <cdr:x>0.57857</cdr:x>
      <cdr:y>0.47573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677" y="935915"/>
          <a:ext cx="86061" cy="118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</cdr:x>
      <cdr:y>0.42233</cdr:y>
    </cdr:from>
    <cdr:to>
      <cdr:x>0.57857</cdr:x>
      <cdr:y>0.47573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677" y="935915"/>
          <a:ext cx="86061" cy="118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0.42885</cdr:x>
      <cdr:y>0.07682</cdr:y>
    </cdr:from>
    <cdr:to>
      <cdr:x>0.5</cdr:x>
      <cdr:y>0.17448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1757" y="168586"/>
          <a:ext cx="21431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</cdr:x>
      <cdr:y>0.42233</cdr:y>
    </cdr:from>
    <cdr:to>
      <cdr:x>0.57857</cdr:x>
      <cdr:y>0.47573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656677" y="935915"/>
          <a:ext cx="86061" cy="118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TextBox 3"/>
        <cdr:cNvSpPr txBox="1"/>
      </cdr:nvSpPr>
      <cdr:spPr>
        <a:xfrm xmlns:a="http://schemas.openxmlformats.org/drawingml/2006/main" flipH="1" flipV="1">
          <a:off x="-3065929" y="-233172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/>
            <a:t>**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1C56D-30C1-4C6A-843E-FF35164276E4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EA7E7-B6B0-4466-B5A0-C6465D701E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18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495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68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98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0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48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9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1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67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93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1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69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647C-0079-40AD-86E2-A35AD079AA20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0014-1D76-4010-876B-1F740447FE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40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2.xml"/><Relationship Id="rId7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391886"/>
            <a:ext cx="5915025" cy="8530394"/>
          </a:xfrm>
        </p:spPr>
        <p:txBody>
          <a:bodyPr>
            <a:noAutofit/>
          </a:bodyPr>
          <a:lstStyle/>
          <a:p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1.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plot of metabolic pathway analysis in GBM cells treated with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 and Arsenicum iodatum,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Quantitative Enrichment Analysis (QEA). Bubble size represents the pathway impact, while bubble color corresponds to the significance level (p-value).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U-87 treated with 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(b) 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treated LN-229. (c) Enriched pathways in 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iodatum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treated U-87. (d) Top 25 significantly impacted metabolic pathways in LN-229 on 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iodatum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treatment. 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2.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iodatum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induces cell death in Human Glioma cell lines (U87-MG and LN-229). The cells were seeded in 96 well plate and treated with Arsenic compound (a) Cell Viability assay after 48 h treatment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(6C, 12C, 30C). (b) Cell Viability assay after 48 h treatment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Iodatum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(6C, 12C, 30C). Cells were trypsinized and collected the number of viable cells were counted using trypan blue exclusion assay. 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iodatum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 mitochondrial membrane potential in GBM cells in U-87 MG (c) and LN229 cells (d) after 24 hours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iodatum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(6C) treatment. The viability of the untreated cells was taken as 100%. *p &lt; 0.05, **p &lt; 0.01, ***p &lt; 0.001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3.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iodatum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induced ROS generation in GBM cells. Intracellular ROS levels were evaluated in (a) U87-MG and (b) LN-229 cells after 24 h of treatment with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album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Arsenicum iodatum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(6C potency). Cells were incubated with the ROS-sensitive fluorescent probe DCFH-DA, and fluorescence intensity was recorded as a measure of ROS accumulation. Quantitative analysis of fluorescence is shown for (c) U87-MG and (d) LN-229 cells, demonstrating a marked increase in ROS generation in treated groups compared to untreated controls.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8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6AEB9-F06C-F23B-E837-8E64588EBC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3093720" cy="3303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203344-1F8D-C225-B0BA-F855290D18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58" y="0"/>
            <a:ext cx="3662342" cy="3303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444463-1D4F-5513-6877-1B152B723C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620"/>
            <a:ext cx="3352798" cy="3859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4CEDE-6906-8A3B-8DD1-B1F8FD5A58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4137661"/>
            <a:ext cx="3505199" cy="3859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4AF371-14C8-1E00-4C47-506F6C2FD5BD}"/>
              </a:ext>
            </a:extLst>
          </p:cNvPr>
          <p:cNvSpPr txBox="1"/>
          <p:nvPr/>
        </p:nvSpPr>
        <p:spPr>
          <a:xfrm>
            <a:off x="0" y="15240"/>
            <a:ext cx="40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  <a:endParaRPr lang="en-IN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460B9-7ADB-BEB1-DB9A-019D9ED1DE14}"/>
              </a:ext>
            </a:extLst>
          </p:cNvPr>
          <p:cNvSpPr txBox="1"/>
          <p:nvPr/>
        </p:nvSpPr>
        <p:spPr>
          <a:xfrm>
            <a:off x="3246120" y="0"/>
            <a:ext cx="51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  <a:endParaRPr lang="en-IN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9956F-9DEB-5C28-A067-373705C4081C}"/>
              </a:ext>
            </a:extLst>
          </p:cNvPr>
          <p:cNvSpPr txBox="1"/>
          <p:nvPr/>
        </p:nvSpPr>
        <p:spPr>
          <a:xfrm>
            <a:off x="15240" y="3992880"/>
            <a:ext cx="38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c)</a:t>
            </a:r>
            <a:endParaRPr lang="en-IN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EA0F-8814-2E14-672D-9D95EAC63CA3}"/>
              </a:ext>
            </a:extLst>
          </p:cNvPr>
          <p:cNvSpPr txBox="1"/>
          <p:nvPr/>
        </p:nvSpPr>
        <p:spPr>
          <a:xfrm>
            <a:off x="3195658" y="4008120"/>
            <a:ext cx="38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d)</a:t>
            </a: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E6D1D-E2E7-BE01-E0EE-F96051CE95C5}"/>
              </a:ext>
            </a:extLst>
          </p:cNvPr>
          <p:cNvSpPr txBox="1"/>
          <p:nvPr/>
        </p:nvSpPr>
        <p:spPr>
          <a:xfrm>
            <a:off x="1119246" y="3361198"/>
            <a:ext cx="143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Arsenicum Album treated U-87</a:t>
            </a:r>
            <a:endParaRPr lang="en-IN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1F17C-01F3-DC34-196B-9BBB08F3339A}"/>
              </a:ext>
            </a:extLst>
          </p:cNvPr>
          <p:cNvSpPr txBox="1"/>
          <p:nvPr/>
        </p:nvSpPr>
        <p:spPr>
          <a:xfrm>
            <a:off x="4837806" y="3300238"/>
            <a:ext cx="134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Arsenicum album treated LN-229</a:t>
            </a:r>
            <a:endParaRPr lang="en-IN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CE810-C1A2-14A8-62C0-85AF18714FFB}"/>
              </a:ext>
            </a:extLst>
          </p:cNvPr>
          <p:cNvSpPr txBox="1"/>
          <p:nvPr/>
        </p:nvSpPr>
        <p:spPr>
          <a:xfrm>
            <a:off x="1149726" y="8177038"/>
            <a:ext cx="143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Arsenicum </a:t>
            </a:r>
            <a:r>
              <a:rPr lang="en-US" sz="1400" b="1" dirty="0" err="1"/>
              <a:t>Iodatum</a:t>
            </a:r>
            <a:r>
              <a:rPr lang="en-US" sz="1400" b="1" dirty="0"/>
              <a:t> treated U-87</a:t>
            </a:r>
            <a:endParaRPr lang="en-IN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20343-CC20-67C2-4E52-0BB24274F9D6}"/>
              </a:ext>
            </a:extLst>
          </p:cNvPr>
          <p:cNvSpPr txBox="1"/>
          <p:nvPr/>
        </p:nvSpPr>
        <p:spPr>
          <a:xfrm>
            <a:off x="4551511" y="8177038"/>
            <a:ext cx="1618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Arsenicum </a:t>
            </a:r>
            <a:r>
              <a:rPr lang="en-US" sz="1400" b="1" dirty="0" err="1"/>
              <a:t>Iodatum</a:t>
            </a:r>
            <a:r>
              <a:rPr lang="en-US" sz="1400" b="1" dirty="0"/>
              <a:t> treated LN-229</a:t>
            </a:r>
            <a:endParaRPr lang="en-IN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50343-B35F-839E-BDB7-7DBE19B9B362}"/>
              </a:ext>
            </a:extLst>
          </p:cNvPr>
          <p:cNvSpPr txBox="1"/>
          <p:nvPr/>
        </p:nvSpPr>
        <p:spPr>
          <a:xfrm>
            <a:off x="2995337" y="9089412"/>
            <a:ext cx="25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Supplementary Figure 1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95197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BB251967-2CF4-5264-94FA-5BB0610D6753}"/>
              </a:ext>
            </a:extLst>
          </p:cNvPr>
          <p:cNvGrpSpPr/>
          <p:nvPr/>
        </p:nvGrpSpPr>
        <p:grpSpPr>
          <a:xfrm>
            <a:off x="-245660" y="382137"/>
            <a:ext cx="7103659" cy="6703181"/>
            <a:chOff x="-245660" y="382137"/>
            <a:chExt cx="7103659" cy="67031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209B31-9FD2-7FCE-7164-BA4778FCFD61}"/>
                </a:ext>
              </a:extLst>
            </p:cNvPr>
            <p:cNvGrpSpPr/>
            <p:nvPr/>
          </p:nvGrpSpPr>
          <p:grpSpPr>
            <a:xfrm>
              <a:off x="-245660" y="382137"/>
              <a:ext cx="7103659" cy="2906973"/>
              <a:chOff x="0" y="1676400"/>
              <a:chExt cx="8458199" cy="27978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3B18F2A-44A8-4FB7-7A31-4121F517A69C}"/>
                  </a:ext>
                </a:extLst>
              </p:cNvPr>
              <p:cNvGrpSpPr/>
              <p:nvPr/>
            </p:nvGrpSpPr>
            <p:grpSpPr>
              <a:xfrm>
                <a:off x="0" y="1676400"/>
                <a:ext cx="4447466" cy="2797885"/>
                <a:chOff x="3065930" y="2320962"/>
                <a:chExt cx="3255661" cy="221607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DC9921B-E4CA-5C40-619B-6252CEFA9672}"/>
                    </a:ext>
                  </a:extLst>
                </p:cNvPr>
                <p:cNvGrpSpPr/>
                <p:nvPr/>
              </p:nvGrpSpPr>
              <p:grpSpPr>
                <a:xfrm>
                  <a:off x="3065930" y="2320962"/>
                  <a:ext cx="3255661" cy="2216076"/>
                  <a:chOff x="3071800" y="2428868"/>
                  <a:chExt cx="3255660" cy="2216076"/>
                </a:xfrm>
              </p:grpSpPr>
              <p:graphicFrame>
                <p:nvGraphicFramePr>
                  <p:cNvPr id="15" name="Chart 14">
                    <a:extLst>
                      <a:ext uri="{FF2B5EF4-FFF2-40B4-BE49-F238E27FC236}">
                        <a16:creationId xmlns:a16="http://schemas.microsoft.com/office/drawing/2014/main" id="{60C6D159-792A-9F77-1433-8DC0D5BEF8C9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65933564"/>
                      </p:ext>
                    </p:extLst>
                  </p:nvPr>
                </p:nvGraphicFramePr>
                <p:xfrm>
                  <a:off x="3071800" y="2428868"/>
                  <a:ext cx="3255660" cy="221607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  <p:sp>
                <p:nvSpPr>
                  <p:cNvPr id="16" name="TextBox 4">
                    <a:extLst>
                      <a:ext uri="{FF2B5EF4-FFF2-40B4-BE49-F238E27FC236}">
                        <a16:creationId xmlns:a16="http://schemas.microsoft.com/office/drawing/2014/main" id="{266D92AB-0B04-B12D-D7E6-D07BA72A1F4E}"/>
                      </a:ext>
                    </a:extLst>
                  </p:cNvPr>
                  <p:cNvSpPr txBox="1"/>
                  <p:nvPr/>
                </p:nvSpPr>
                <p:spPr>
                  <a:xfrm>
                    <a:off x="4742878" y="3232232"/>
                    <a:ext cx="459477" cy="243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dirty="0"/>
                      <a:t>***</a:t>
                    </a:r>
                  </a:p>
                </p:txBody>
              </p:sp>
            </p:grpSp>
            <p:sp>
              <p:nvSpPr>
                <p:cNvPr id="13" name="TextBox 4">
                  <a:extLst>
                    <a:ext uri="{FF2B5EF4-FFF2-40B4-BE49-F238E27FC236}">
                      <a16:creationId xmlns:a16="http://schemas.microsoft.com/office/drawing/2014/main" id="{615C195F-3D69-1039-2141-0E679AC82284}"/>
                    </a:ext>
                  </a:extLst>
                </p:cNvPr>
                <p:cNvSpPr txBox="1"/>
                <p:nvPr/>
              </p:nvSpPr>
              <p:spPr>
                <a:xfrm>
                  <a:off x="5521218" y="3295313"/>
                  <a:ext cx="459477" cy="243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/>
                    <a:t>***</a:t>
                  </a:r>
                </a:p>
              </p:txBody>
            </p:sp>
            <p:sp>
              <p:nvSpPr>
                <p:cNvPr id="14" name="TextBox 4">
                  <a:extLst>
                    <a:ext uri="{FF2B5EF4-FFF2-40B4-BE49-F238E27FC236}">
                      <a16:creationId xmlns:a16="http://schemas.microsoft.com/office/drawing/2014/main" id="{0B03543C-C2F5-448E-40D6-9CC9B2B733E5}"/>
                    </a:ext>
                  </a:extLst>
                </p:cNvPr>
                <p:cNvSpPr txBox="1"/>
                <p:nvPr/>
              </p:nvSpPr>
              <p:spPr>
                <a:xfrm>
                  <a:off x="5148608" y="3326526"/>
                  <a:ext cx="459477" cy="243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/>
                    <a:t>***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1123E85-7177-852C-C969-4A5BE8D0E615}"/>
                  </a:ext>
                </a:extLst>
              </p:cNvPr>
              <p:cNvGrpSpPr/>
              <p:nvPr/>
            </p:nvGrpSpPr>
            <p:grpSpPr>
              <a:xfrm>
                <a:off x="4447466" y="1676400"/>
                <a:ext cx="4010733" cy="2663862"/>
                <a:chOff x="2845892" y="2331720"/>
                <a:chExt cx="3229242" cy="219456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2A07E66-DACA-42A6-F0F4-31F0773CC005}"/>
                    </a:ext>
                  </a:extLst>
                </p:cNvPr>
                <p:cNvGrpSpPr/>
                <p:nvPr/>
              </p:nvGrpSpPr>
              <p:grpSpPr>
                <a:xfrm>
                  <a:off x="2845892" y="2331720"/>
                  <a:ext cx="3229242" cy="2194560"/>
                  <a:chOff x="2842956" y="2331720"/>
                  <a:chExt cx="3229242" cy="2194560"/>
                </a:xfrm>
              </p:grpSpPr>
              <p:graphicFrame>
                <p:nvGraphicFramePr>
                  <p:cNvPr id="10" name="Chart 9">
                    <a:extLst>
                      <a:ext uri="{FF2B5EF4-FFF2-40B4-BE49-F238E27FC236}">
                        <a16:creationId xmlns:a16="http://schemas.microsoft.com/office/drawing/2014/main" id="{65D74149-CF88-610A-7865-7531F13C37E2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147914434"/>
                      </p:ext>
                    </p:extLst>
                  </p:nvPr>
                </p:nvGraphicFramePr>
                <p:xfrm>
                  <a:off x="2842956" y="2331720"/>
                  <a:ext cx="3229242" cy="219456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11" name="TextBox 3">
                    <a:extLst>
                      <a:ext uri="{FF2B5EF4-FFF2-40B4-BE49-F238E27FC236}">
                        <a16:creationId xmlns:a16="http://schemas.microsoft.com/office/drawing/2014/main" id="{1018E2C2-FA86-C412-2304-55E16AAD1399}"/>
                      </a:ext>
                    </a:extLst>
                  </p:cNvPr>
                  <p:cNvSpPr txBox="1"/>
                  <p:nvPr/>
                </p:nvSpPr>
                <p:spPr>
                  <a:xfrm>
                    <a:off x="4413867" y="3106173"/>
                    <a:ext cx="499091" cy="253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dirty="0"/>
                      <a:t>***</a:t>
                    </a:r>
                  </a:p>
                </p:txBody>
              </p:sp>
            </p:grpSp>
            <p:sp>
              <p:nvSpPr>
                <p:cNvPr id="8" name="TextBox 3">
                  <a:extLst>
                    <a:ext uri="{FF2B5EF4-FFF2-40B4-BE49-F238E27FC236}">
                      <a16:creationId xmlns:a16="http://schemas.microsoft.com/office/drawing/2014/main" id="{88FB9DC6-F27C-FFB4-25CE-B1EC89F02E9B}"/>
                    </a:ext>
                  </a:extLst>
                </p:cNvPr>
                <p:cNvSpPr txBox="1"/>
                <p:nvPr/>
              </p:nvSpPr>
              <p:spPr>
                <a:xfrm>
                  <a:off x="4784793" y="3264099"/>
                  <a:ext cx="499091" cy="253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/>
                    <a:t>***</a:t>
                  </a:r>
                </a:p>
              </p:txBody>
            </p:sp>
            <p:sp>
              <p:nvSpPr>
                <p:cNvPr id="9" name="TextBox 3">
                  <a:extLst>
                    <a:ext uri="{FF2B5EF4-FFF2-40B4-BE49-F238E27FC236}">
                      <a16:creationId xmlns:a16="http://schemas.microsoft.com/office/drawing/2014/main" id="{44932C9E-5910-8A40-8BEE-1D0F8C0D1BEB}"/>
                    </a:ext>
                  </a:extLst>
                </p:cNvPr>
                <p:cNvSpPr txBox="1"/>
                <p:nvPr/>
              </p:nvSpPr>
              <p:spPr>
                <a:xfrm>
                  <a:off x="5191204" y="3296564"/>
                  <a:ext cx="499091" cy="253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/>
                    <a:t>***</a:t>
                  </a: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2D155A-66EC-3886-95F4-8A70DE9D8FF9}"/>
                </a:ext>
              </a:extLst>
            </p:cNvPr>
            <p:cNvSpPr txBox="1"/>
            <p:nvPr/>
          </p:nvSpPr>
          <p:spPr>
            <a:xfrm>
              <a:off x="150123" y="3289107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c)</a:t>
              </a:r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A1A1AB-B283-2FC7-6727-D093EA0E9873}"/>
                </a:ext>
              </a:extLst>
            </p:cNvPr>
            <p:cNvSpPr txBox="1"/>
            <p:nvPr/>
          </p:nvSpPr>
          <p:spPr>
            <a:xfrm>
              <a:off x="138747" y="533854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d)</a:t>
              </a:r>
              <a:endParaRPr lang="en-IN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12C5DB-AA91-72EC-62C0-75D77EB16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7" t="36405" r="41932" b="21913"/>
            <a:stretch/>
          </p:blipFill>
          <p:spPr>
            <a:xfrm>
              <a:off x="571345" y="3441700"/>
              <a:ext cx="1910687" cy="160796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F846FF-C1A4-D0EA-B612-25D72513C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1" t="36136" r="42388" b="21492"/>
            <a:stretch/>
          </p:blipFill>
          <p:spPr>
            <a:xfrm>
              <a:off x="2610135" y="3415100"/>
              <a:ext cx="1910688" cy="16345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D89A4CC-ACB1-5677-479B-DFB5594AA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3" t="37425" r="42416" b="19902"/>
            <a:stretch/>
          </p:blipFill>
          <p:spPr>
            <a:xfrm>
              <a:off x="4633840" y="3441700"/>
              <a:ext cx="1910689" cy="164614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00CF24-0DC2-399A-4155-F2E224BC0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4" t="22244" r="48410" b="22580"/>
            <a:stretch/>
          </p:blipFill>
          <p:spPr>
            <a:xfrm>
              <a:off x="477260" y="5450751"/>
              <a:ext cx="2132876" cy="16345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1B890B-8E72-D60C-5241-EA12EC74A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8" t="20373" r="50940" b="24466"/>
            <a:stretch/>
          </p:blipFill>
          <p:spPr>
            <a:xfrm>
              <a:off x="4773619" y="5450335"/>
              <a:ext cx="1770910" cy="16345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5CAD08-B3E4-4C83-2CAB-7BE31A9C7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9" t="21679" r="49795" b="22181"/>
            <a:stretch/>
          </p:blipFill>
          <p:spPr>
            <a:xfrm>
              <a:off x="2728364" y="5450752"/>
              <a:ext cx="1792460" cy="163456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46AF781-71D4-E0D4-4557-F307EC4665A2}"/>
              </a:ext>
            </a:extLst>
          </p:cNvPr>
          <p:cNvSpPr txBox="1"/>
          <p:nvPr/>
        </p:nvSpPr>
        <p:spPr>
          <a:xfrm>
            <a:off x="111453" y="35710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3DC4C7-BF23-4591-FD35-8CE7B7001A36}"/>
              </a:ext>
            </a:extLst>
          </p:cNvPr>
          <p:cNvSpPr txBox="1"/>
          <p:nvPr/>
        </p:nvSpPr>
        <p:spPr>
          <a:xfrm>
            <a:off x="3744040" y="37302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088B9-9332-A6F4-5551-19D5A2A6D52E}"/>
              </a:ext>
            </a:extLst>
          </p:cNvPr>
          <p:cNvSpPr txBox="1"/>
          <p:nvPr/>
        </p:nvSpPr>
        <p:spPr>
          <a:xfrm>
            <a:off x="954146" y="4961398"/>
            <a:ext cx="143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U-87-VEH</a:t>
            </a:r>
            <a:endParaRPr lang="en-IN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AF032A-E867-9951-67E4-65B81F1C0C51}"/>
              </a:ext>
            </a:extLst>
          </p:cNvPr>
          <p:cNvSpPr txBox="1"/>
          <p:nvPr/>
        </p:nvSpPr>
        <p:spPr>
          <a:xfrm>
            <a:off x="3103055" y="4961398"/>
            <a:ext cx="143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U-87-AA</a:t>
            </a:r>
            <a:endParaRPr lang="en-IN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079F69-5E22-F2B5-04C2-AC96D203F2EC}"/>
              </a:ext>
            </a:extLst>
          </p:cNvPr>
          <p:cNvSpPr txBox="1"/>
          <p:nvPr/>
        </p:nvSpPr>
        <p:spPr>
          <a:xfrm>
            <a:off x="5062795" y="4959355"/>
            <a:ext cx="143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U-87-AI</a:t>
            </a:r>
            <a:endParaRPr lang="en-IN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681909-E773-C0FB-C66F-FC04010C0FE7}"/>
              </a:ext>
            </a:extLst>
          </p:cNvPr>
          <p:cNvSpPr txBox="1"/>
          <p:nvPr/>
        </p:nvSpPr>
        <p:spPr>
          <a:xfrm>
            <a:off x="954146" y="7043632"/>
            <a:ext cx="143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LN-229-VEH</a:t>
            </a:r>
            <a:endParaRPr lang="en-IN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16C8F3-B51E-7FD7-9901-DA93F2EDDFCE}"/>
              </a:ext>
            </a:extLst>
          </p:cNvPr>
          <p:cNvSpPr txBox="1"/>
          <p:nvPr/>
        </p:nvSpPr>
        <p:spPr>
          <a:xfrm>
            <a:off x="2922646" y="7043632"/>
            <a:ext cx="143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LN-229-AA</a:t>
            </a:r>
            <a:endParaRPr lang="en-IN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B02F6-AF44-898C-3C16-66CE6155073A}"/>
              </a:ext>
            </a:extLst>
          </p:cNvPr>
          <p:cNvSpPr txBox="1"/>
          <p:nvPr/>
        </p:nvSpPr>
        <p:spPr>
          <a:xfrm>
            <a:off x="5030846" y="7043632"/>
            <a:ext cx="143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LN-229-AI</a:t>
            </a:r>
            <a:endParaRPr lang="en-IN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67B873-059B-A878-38C2-A179CE114B3E}"/>
              </a:ext>
            </a:extLst>
          </p:cNvPr>
          <p:cNvSpPr txBox="1"/>
          <p:nvPr/>
        </p:nvSpPr>
        <p:spPr>
          <a:xfrm>
            <a:off x="2995337" y="8215952"/>
            <a:ext cx="25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Supplementary Figure </a:t>
            </a:r>
            <a:r>
              <a:rPr lang="en-US" b="1" dirty="0" smtClean="0"/>
              <a:t>2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3554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33A73DB-15CD-E11D-D0E0-BB491BB445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46" y="3321859"/>
            <a:ext cx="2668689" cy="23946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0FEF83-3EDC-043E-CFCC-D2FC5EFE0A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1" y="3321859"/>
            <a:ext cx="2975162" cy="236678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C492E24-70A0-D830-AB22-96859BFC94C7}"/>
              </a:ext>
            </a:extLst>
          </p:cNvPr>
          <p:cNvGrpSpPr/>
          <p:nvPr/>
        </p:nvGrpSpPr>
        <p:grpSpPr>
          <a:xfrm>
            <a:off x="40941" y="15918"/>
            <a:ext cx="6851159" cy="2973783"/>
            <a:chOff x="40941" y="15918"/>
            <a:chExt cx="6851159" cy="29737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24C9CD-A1C9-2C58-A23A-B088BA3999EF}"/>
                </a:ext>
              </a:extLst>
            </p:cNvPr>
            <p:cNvGrpSpPr/>
            <p:nvPr/>
          </p:nvGrpSpPr>
          <p:grpSpPr>
            <a:xfrm>
              <a:off x="40941" y="27292"/>
              <a:ext cx="3113972" cy="2627615"/>
              <a:chOff x="40941" y="27292"/>
              <a:chExt cx="3113972" cy="262761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F713B58-ADF4-A8E9-0628-F810DACA21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75" t="28099" r="56018" b="14234"/>
              <a:stretch/>
            </p:blipFill>
            <p:spPr>
              <a:xfrm>
                <a:off x="357122" y="211958"/>
                <a:ext cx="2797791" cy="244294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2A65B-7568-C32B-CBDC-197ECB69CA3C}"/>
                  </a:ext>
                </a:extLst>
              </p:cNvPr>
              <p:cNvSpPr txBox="1"/>
              <p:nvPr/>
            </p:nvSpPr>
            <p:spPr>
              <a:xfrm>
                <a:off x="40941" y="2729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a)</a:t>
                </a:r>
                <a:endParaRPr lang="en-IN" b="1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5FED12-A7ED-7199-9B1F-D224E5D60E45}"/>
                </a:ext>
              </a:extLst>
            </p:cNvPr>
            <p:cNvGrpSpPr/>
            <p:nvPr/>
          </p:nvGrpSpPr>
          <p:grpSpPr>
            <a:xfrm>
              <a:off x="2868309" y="15918"/>
              <a:ext cx="3075525" cy="2624004"/>
              <a:chOff x="2868309" y="15918"/>
              <a:chExt cx="3075525" cy="262400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B272F76-BA3B-201D-ED20-D026209081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3" t="27386" r="55621" b="9286"/>
              <a:stretch/>
            </p:blipFill>
            <p:spPr>
              <a:xfrm>
                <a:off x="3146043" y="196973"/>
                <a:ext cx="2797791" cy="244294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5F1D2-5343-E086-F5D3-D8EB35FD1ACA}"/>
                  </a:ext>
                </a:extLst>
              </p:cNvPr>
              <p:cNvSpPr txBox="1"/>
              <p:nvPr/>
            </p:nvSpPr>
            <p:spPr>
              <a:xfrm>
                <a:off x="2868309" y="1591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b)</a:t>
                </a:r>
                <a:endParaRPr lang="en-IN" b="1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BB3EE96-AB70-07B1-956F-24BD5F43FE32}"/>
                </a:ext>
              </a:extLst>
            </p:cNvPr>
            <p:cNvGrpSpPr/>
            <p:nvPr/>
          </p:nvGrpSpPr>
          <p:grpSpPr>
            <a:xfrm>
              <a:off x="5144607" y="499059"/>
              <a:ext cx="1747493" cy="895703"/>
              <a:chOff x="5143349" y="68225"/>
              <a:chExt cx="1747493" cy="89570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1BAABAB-1C40-51B9-29FD-25CF18A68DAF}"/>
                  </a:ext>
                </a:extLst>
              </p:cNvPr>
              <p:cNvGrpSpPr/>
              <p:nvPr/>
            </p:nvGrpSpPr>
            <p:grpSpPr>
              <a:xfrm>
                <a:off x="5143349" y="68225"/>
                <a:ext cx="994975" cy="276999"/>
                <a:chOff x="5143349" y="68225"/>
                <a:chExt cx="994975" cy="276999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55BD97B-7DB2-2403-D3C6-D29DC9D43E85}"/>
                    </a:ext>
                  </a:extLst>
                </p:cNvPr>
                <p:cNvSpPr/>
                <p:nvPr/>
              </p:nvSpPr>
              <p:spPr>
                <a:xfrm>
                  <a:off x="5143349" y="98226"/>
                  <a:ext cx="309355" cy="204716"/>
                </a:xfrm>
                <a:prstGeom prst="rect">
                  <a:avLst/>
                </a:prstGeom>
                <a:solidFill>
                  <a:srgbClr val="170CFC"/>
                </a:solidFill>
                <a:ln>
                  <a:solidFill>
                    <a:srgbClr val="170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0120C6D-A6E9-103A-14CC-28762B2DA28E}"/>
                    </a:ext>
                  </a:extLst>
                </p:cNvPr>
                <p:cNvSpPr txBox="1"/>
                <p:nvPr/>
              </p:nvSpPr>
              <p:spPr>
                <a:xfrm>
                  <a:off x="5489813" y="68225"/>
                  <a:ext cx="6485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Vehicle</a:t>
                  </a:r>
                  <a:endParaRPr lang="en-IN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5AF6D1F-3466-E592-8605-278F37E6E43B}"/>
                  </a:ext>
                </a:extLst>
              </p:cNvPr>
              <p:cNvGrpSpPr/>
              <p:nvPr/>
            </p:nvGrpSpPr>
            <p:grpSpPr>
              <a:xfrm>
                <a:off x="5145615" y="370753"/>
                <a:ext cx="1665616" cy="276999"/>
                <a:chOff x="5145615" y="370753"/>
                <a:chExt cx="1665616" cy="276999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BA91C4A-3BFB-880B-0ECB-5351A9AEBEFC}"/>
                    </a:ext>
                  </a:extLst>
                </p:cNvPr>
                <p:cNvSpPr/>
                <p:nvPr/>
              </p:nvSpPr>
              <p:spPr>
                <a:xfrm>
                  <a:off x="5145615" y="414400"/>
                  <a:ext cx="309355" cy="20471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8AFA0E4-8503-7B59-AE31-DC701C23FB40}"/>
                    </a:ext>
                  </a:extLst>
                </p:cNvPr>
                <p:cNvSpPr txBox="1"/>
                <p:nvPr/>
              </p:nvSpPr>
              <p:spPr>
                <a:xfrm>
                  <a:off x="5492087" y="370753"/>
                  <a:ext cx="131914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Arsenicum Album</a:t>
                  </a:r>
                  <a:endParaRPr lang="en-IN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B29DEF3-F241-73CD-4BEF-5EB4FF34FC70}"/>
                  </a:ext>
                </a:extLst>
              </p:cNvPr>
              <p:cNvGrpSpPr/>
              <p:nvPr/>
            </p:nvGrpSpPr>
            <p:grpSpPr>
              <a:xfrm>
                <a:off x="5147887" y="686929"/>
                <a:ext cx="1742955" cy="276999"/>
                <a:chOff x="5147887" y="686929"/>
                <a:chExt cx="1742955" cy="276999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37D897A-51FA-BDA6-81D6-E132F37D62F8}"/>
                    </a:ext>
                  </a:extLst>
                </p:cNvPr>
                <p:cNvSpPr/>
                <p:nvPr/>
              </p:nvSpPr>
              <p:spPr>
                <a:xfrm>
                  <a:off x="5147887" y="716927"/>
                  <a:ext cx="309355" cy="2047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5724146-C239-37C0-87C2-40A9CFBC2B62}"/>
                    </a:ext>
                  </a:extLst>
                </p:cNvPr>
                <p:cNvSpPr txBox="1"/>
                <p:nvPr/>
              </p:nvSpPr>
              <p:spPr>
                <a:xfrm>
                  <a:off x="5480712" y="686929"/>
                  <a:ext cx="14101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Arsenicum </a:t>
                  </a:r>
                  <a:r>
                    <a:rPr lang="en-US" sz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Iodatum</a:t>
                  </a:r>
                  <a:endParaRPr lang="en-IN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51BDA4-A3F4-EBFB-382A-92D03ABAE305}"/>
                </a:ext>
              </a:extLst>
            </p:cNvPr>
            <p:cNvSpPr txBox="1"/>
            <p:nvPr/>
          </p:nvSpPr>
          <p:spPr>
            <a:xfrm>
              <a:off x="1635868" y="2620369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U-87</a:t>
              </a:r>
              <a:endParaRPr lang="en-IN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68E2B5-F99C-5716-DE95-CD4697C46828}"/>
                </a:ext>
              </a:extLst>
            </p:cNvPr>
            <p:cNvSpPr txBox="1"/>
            <p:nvPr/>
          </p:nvSpPr>
          <p:spPr>
            <a:xfrm>
              <a:off x="4244864" y="2554402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LN-229</a:t>
              </a:r>
              <a:endParaRPr lang="en-IN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91DC0A-8608-5515-B08E-8ED340B80BBA}"/>
                </a:ext>
              </a:extLst>
            </p:cNvPr>
            <p:cNvSpPr/>
            <p:nvPr/>
          </p:nvSpPr>
          <p:spPr>
            <a:xfrm>
              <a:off x="5146690" y="242437"/>
              <a:ext cx="309355" cy="21929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02DA06-F2B5-5B31-8FBA-E0A02EB97F1F}"/>
                </a:ext>
              </a:extLst>
            </p:cNvPr>
            <p:cNvSpPr txBox="1"/>
            <p:nvPr/>
          </p:nvSpPr>
          <p:spPr>
            <a:xfrm>
              <a:off x="5503926" y="212404"/>
              <a:ext cx="809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Unstained</a:t>
              </a:r>
              <a:endParaRPr lang="en-I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7A3CF9-1955-D5C2-2D43-FF7AF53D6545}"/>
              </a:ext>
            </a:extLst>
          </p:cNvPr>
          <p:cNvSpPr txBox="1"/>
          <p:nvPr/>
        </p:nvSpPr>
        <p:spPr>
          <a:xfrm>
            <a:off x="40941" y="302957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c)</a:t>
            </a:r>
            <a:endParaRPr lang="en-IN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4346A-7376-3C88-5508-2B6BBE14A186}"/>
              </a:ext>
            </a:extLst>
          </p:cNvPr>
          <p:cNvSpPr txBox="1"/>
          <p:nvPr/>
        </p:nvSpPr>
        <p:spPr>
          <a:xfrm>
            <a:off x="3012741" y="306005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d)</a:t>
            </a:r>
            <a:endParaRPr lang="en-IN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A9231-CC57-5F67-50E6-9F706A889D3C}"/>
              </a:ext>
            </a:extLst>
          </p:cNvPr>
          <p:cNvSpPr txBox="1"/>
          <p:nvPr/>
        </p:nvSpPr>
        <p:spPr>
          <a:xfrm>
            <a:off x="2886153" y="5991364"/>
            <a:ext cx="24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Supplementary Figure 3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4979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426</Words>
  <Application>Microsoft Office PowerPoint</Application>
  <PresentationFormat>A4 Paper (210x297 mm)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Manendra Tomar</dc:creator>
  <cp:lastModifiedBy>Nona-Parsa-Parinaz</cp:lastModifiedBy>
  <cp:revision>116</cp:revision>
  <dcterms:created xsi:type="dcterms:W3CDTF">2025-05-06T06:56:44Z</dcterms:created>
  <dcterms:modified xsi:type="dcterms:W3CDTF">2026-01-27T18:37:41Z</dcterms:modified>
</cp:coreProperties>
</file>