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20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377A-64D7-4601-8A87-E1D47DBCF3F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509B1-3704-4372-92A7-AAE235D0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658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D2BF2-C4F2-48E0-A758-F97D2AF002F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70E51-2F97-4471-9828-3FF8C7818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247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2" indent="0" algn="ctr">
              <a:buNone/>
              <a:defRPr sz="1499"/>
            </a:lvl2pPr>
            <a:lvl3pPr marL="685742" indent="0" algn="ctr">
              <a:buNone/>
              <a:defRPr sz="1351"/>
            </a:lvl3pPr>
            <a:lvl4pPr marL="1028614" indent="0" algn="ctr">
              <a:buNone/>
              <a:defRPr sz="1200"/>
            </a:lvl4pPr>
            <a:lvl5pPr marL="1371485" indent="0" algn="ctr">
              <a:buNone/>
              <a:defRPr sz="1200"/>
            </a:lvl5pPr>
            <a:lvl6pPr marL="1714357" indent="0" algn="ctr">
              <a:buNone/>
              <a:defRPr sz="1200"/>
            </a:lvl6pPr>
            <a:lvl7pPr marL="2057227" indent="0" algn="ctr">
              <a:buNone/>
              <a:defRPr sz="1200"/>
            </a:lvl7pPr>
            <a:lvl8pPr marL="2400099" indent="0" algn="ctr">
              <a:buNone/>
              <a:defRPr sz="1200"/>
            </a:lvl8pPr>
            <a:lvl9pPr marL="274297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409C-D07E-4BB8-BEA7-82E7D48DC2DF}" type="datetime1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127-24FA-4CF7-969F-18E325BB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77BD-C7D8-423F-A8B4-DCFEFF645317}" type="datetime1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127-24FA-4CF7-969F-18E325BB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3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7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7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9B1D-64D7-4D11-9311-957310BE2AAC}" type="datetime1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127-24FA-4CF7-969F-18E325BB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9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8C50-4177-4F5C-9BC7-69213A08E95C}" type="datetime1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127-24FA-4CF7-969F-18E325BB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8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9" y="2469625"/>
            <a:ext cx="5915025" cy="4120620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9" y="6629231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72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42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43EB-3C4B-4A2A-BFCF-2C8D2BCD105B}" type="datetime1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127-24FA-4CF7-969F-18E325BB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5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2E92-727D-4AB8-A034-BAAE2BC10708}" type="datetime1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127-24FA-4CF7-969F-18E325BB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4" y="527406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51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2" indent="0">
              <a:buNone/>
              <a:defRPr sz="1499" b="1"/>
            </a:lvl2pPr>
            <a:lvl3pPr marL="685742" indent="0">
              <a:buNone/>
              <a:defRPr sz="1351" b="1"/>
            </a:lvl3pPr>
            <a:lvl4pPr marL="1028614" indent="0">
              <a:buNone/>
              <a:defRPr sz="1200" b="1"/>
            </a:lvl4pPr>
            <a:lvl5pPr marL="1371485" indent="0">
              <a:buNone/>
              <a:defRPr sz="1200" b="1"/>
            </a:lvl5pPr>
            <a:lvl6pPr marL="1714357" indent="0">
              <a:buNone/>
              <a:defRPr sz="1200" b="1"/>
            </a:lvl6pPr>
            <a:lvl7pPr marL="2057227" indent="0">
              <a:buNone/>
              <a:defRPr sz="1200" b="1"/>
            </a:lvl7pPr>
            <a:lvl8pPr marL="2400099" indent="0">
              <a:buNone/>
              <a:defRPr sz="1200" b="1"/>
            </a:lvl8pPr>
            <a:lvl9pPr marL="274297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51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2" indent="0">
              <a:buNone/>
              <a:defRPr sz="1499" b="1"/>
            </a:lvl2pPr>
            <a:lvl3pPr marL="685742" indent="0">
              <a:buNone/>
              <a:defRPr sz="1351" b="1"/>
            </a:lvl3pPr>
            <a:lvl4pPr marL="1028614" indent="0">
              <a:buNone/>
              <a:defRPr sz="1200" b="1"/>
            </a:lvl4pPr>
            <a:lvl5pPr marL="1371485" indent="0">
              <a:buNone/>
              <a:defRPr sz="1200" b="1"/>
            </a:lvl5pPr>
            <a:lvl6pPr marL="1714357" indent="0">
              <a:buNone/>
              <a:defRPr sz="1200" b="1"/>
            </a:lvl6pPr>
            <a:lvl7pPr marL="2057227" indent="0">
              <a:buNone/>
              <a:defRPr sz="1200" b="1"/>
            </a:lvl7pPr>
            <a:lvl8pPr marL="2400099" indent="0">
              <a:buNone/>
              <a:defRPr sz="1200" b="1"/>
            </a:lvl8pPr>
            <a:lvl9pPr marL="274297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66E5-E8B6-44D3-B987-D0D3E865D822}" type="datetime1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127-24FA-4CF7-969F-18E325BB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2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2B3D-D308-41EB-8D06-7CDEC1C6BD69}" type="datetime1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127-24FA-4CF7-969F-18E325BB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4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3DE9-AA6F-4E31-A602-E6B52D5EBF49}" type="datetime1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127-24FA-4CF7-969F-18E325BB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3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6" y="1426288"/>
            <a:ext cx="3471863" cy="7039681"/>
          </a:xfrm>
        </p:spPr>
        <p:txBody>
          <a:bodyPr/>
          <a:lstStyle>
            <a:lvl1pPr>
              <a:defRPr sz="2401"/>
            </a:lvl1pPr>
            <a:lvl2pPr>
              <a:defRPr sz="2100"/>
            </a:lvl2pPr>
            <a:lvl3pPr>
              <a:defRPr sz="1800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3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72" indent="0">
              <a:buNone/>
              <a:defRPr sz="1050"/>
            </a:lvl2pPr>
            <a:lvl3pPr marL="685742" indent="0">
              <a:buNone/>
              <a:defRPr sz="900"/>
            </a:lvl3pPr>
            <a:lvl4pPr marL="1028614" indent="0">
              <a:buNone/>
              <a:defRPr sz="750"/>
            </a:lvl4pPr>
            <a:lvl5pPr marL="1371485" indent="0">
              <a:buNone/>
              <a:defRPr sz="750"/>
            </a:lvl5pPr>
            <a:lvl6pPr marL="1714357" indent="0">
              <a:buNone/>
              <a:defRPr sz="750"/>
            </a:lvl6pPr>
            <a:lvl7pPr marL="2057227" indent="0">
              <a:buNone/>
              <a:defRPr sz="750"/>
            </a:lvl7pPr>
            <a:lvl8pPr marL="2400099" indent="0">
              <a:buNone/>
              <a:defRPr sz="750"/>
            </a:lvl8pPr>
            <a:lvl9pPr marL="274297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251D-866D-4F0B-B76E-75D80B66E500}" type="datetime1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127-24FA-4CF7-969F-18E325BB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7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6" y="1426288"/>
            <a:ext cx="3471863" cy="7039681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872" indent="0">
              <a:buNone/>
              <a:defRPr sz="2100"/>
            </a:lvl2pPr>
            <a:lvl3pPr marL="685742" indent="0">
              <a:buNone/>
              <a:defRPr sz="1800"/>
            </a:lvl3pPr>
            <a:lvl4pPr marL="1028614" indent="0">
              <a:buNone/>
              <a:defRPr sz="1499"/>
            </a:lvl4pPr>
            <a:lvl5pPr marL="1371485" indent="0">
              <a:buNone/>
              <a:defRPr sz="1499"/>
            </a:lvl5pPr>
            <a:lvl6pPr marL="1714357" indent="0">
              <a:buNone/>
              <a:defRPr sz="1499"/>
            </a:lvl6pPr>
            <a:lvl7pPr marL="2057227" indent="0">
              <a:buNone/>
              <a:defRPr sz="1499"/>
            </a:lvl7pPr>
            <a:lvl8pPr marL="2400099" indent="0">
              <a:buNone/>
              <a:defRPr sz="1499"/>
            </a:lvl8pPr>
            <a:lvl9pPr marL="2742970" indent="0">
              <a:buNone/>
              <a:defRPr sz="14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3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72" indent="0">
              <a:buNone/>
              <a:defRPr sz="1050"/>
            </a:lvl2pPr>
            <a:lvl3pPr marL="685742" indent="0">
              <a:buNone/>
              <a:defRPr sz="900"/>
            </a:lvl3pPr>
            <a:lvl4pPr marL="1028614" indent="0">
              <a:buNone/>
              <a:defRPr sz="750"/>
            </a:lvl4pPr>
            <a:lvl5pPr marL="1371485" indent="0">
              <a:buNone/>
              <a:defRPr sz="750"/>
            </a:lvl5pPr>
            <a:lvl6pPr marL="1714357" indent="0">
              <a:buNone/>
              <a:defRPr sz="750"/>
            </a:lvl6pPr>
            <a:lvl7pPr marL="2057227" indent="0">
              <a:buNone/>
              <a:defRPr sz="750"/>
            </a:lvl7pPr>
            <a:lvl8pPr marL="2400099" indent="0">
              <a:buNone/>
              <a:defRPr sz="750"/>
            </a:lvl8pPr>
            <a:lvl9pPr marL="274297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CFC7-6CB5-4B9A-8E72-5F0AC6DD4758}" type="datetime1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127-24FA-4CF7-969F-18E325BB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1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1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1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402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AF025-A8C3-44B2-BCAC-0C84FC982F5C}" type="datetime1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6" y="9181402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402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127-24FA-4CF7-969F-18E325BB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9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74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6" indent="-171436" algn="l" defTabSz="68574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8" indent="-171436" algn="l" defTabSz="68574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78" indent="-171436" algn="l" defTabSz="68574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049" indent="-171436" algn="l" defTabSz="68574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21" indent="-171436" algn="l" defTabSz="68574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791" indent="-171436" algn="l" defTabSz="68574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663" indent="-171436" algn="l" defTabSz="68574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535" indent="-171436" algn="l" defTabSz="68574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406" indent="-171436" algn="l" defTabSz="685742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2" algn="l" defTabSz="68574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42" algn="l" defTabSz="68574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14" algn="l" defTabSz="68574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85" algn="l" defTabSz="68574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57" algn="l" defTabSz="68574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27" algn="l" defTabSz="68574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099" algn="l" defTabSz="68574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70" algn="l" defTabSz="68574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2331" y="285359"/>
            <a:ext cx="6381065" cy="84333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127-24FA-4CF7-969F-18E325BBDF81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50775" y="8816001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(A) C vs 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2079" t="22369" r="25351" b="11223"/>
          <a:stretch/>
        </p:blipFill>
        <p:spPr bwMode="auto">
          <a:xfrm>
            <a:off x="344198" y="378262"/>
            <a:ext cx="6042315" cy="380232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23013" t="22371" r="25351" b="12192"/>
          <a:stretch/>
        </p:blipFill>
        <p:spPr bwMode="auto">
          <a:xfrm>
            <a:off x="344197" y="4801002"/>
            <a:ext cx="6042315" cy="410529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127-24FA-4CF7-969F-18E325BBDF81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33805" y="4095239"/>
            <a:ext cx="20631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5943102" algn="r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(E) CC+CG vs GG</a:t>
            </a:r>
            <a:endParaRPr lang="en-US" sz="2401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70550" y="8850311"/>
            <a:ext cx="19896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5943102" algn="r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(F) CG+GG vs CC</a:t>
            </a:r>
            <a:endParaRPr lang="en-US" sz="2401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8062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2478" t="21179" r="24549" b="11706"/>
          <a:stretch/>
        </p:blipFill>
        <p:spPr bwMode="auto">
          <a:xfrm>
            <a:off x="362860" y="1027470"/>
            <a:ext cx="6187233" cy="391775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127-24FA-4CF7-969F-18E325BBDF81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40010" y="4945225"/>
            <a:ext cx="203292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5943102" algn="r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(G) CC+GG vs CG </a:t>
            </a:r>
            <a:endParaRPr lang="en-US" sz="2401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593" y="6064899"/>
            <a:ext cx="65337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5943102" algn="r"/>
              </a:tabLs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Supplementary Figure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. </a:t>
            </a:r>
            <a:r>
              <a:rPr lang="en-US" b="1" smtClean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2:</a:t>
            </a:r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Funnel plot for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analysing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the publication bias for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survivin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gene polymorphism -31G/C. Funnel plot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for </a:t>
            </a:r>
            <a:r>
              <a:rPr lang="en-US" dirty="0"/>
              <a:t>(A) C vs G, (B) CC vs CG, (C) CC vs GG, (D) GG vs CG, (E) CC+CG vs GG, (F) CG+GG vs CC and (G) CC+GG vs CG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8947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6615" y="8826841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(B) CC vs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753" y="248430"/>
            <a:ext cx="6447627" cy="85784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127-24FA-4CF7-969F-18E325BBDF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7109" y="881207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(C) CC vs GG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03161" y="285745"/>
            <a:ext cx="6477556" cy="85224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127-24FA-4CF7-969F-18E325BBDF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0495" y="887543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(D) GG vs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6920" y="173784"/>
            <a:ext cx="6502460" cy="86717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127-24FA-4CF7-969F-18E325BBDF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4151" y="8938806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(E) CC+CG vs GG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6205" y="267090"/>
            <a:ext cx="6503175" cy="86717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127-24FA-4CF7-969F-18E325BBDF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0489" y="8940753"/>
            <a:ext cx="205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(F) CG+GG vs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CC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2427" y="229771"/>
            <a:ext cx="6488291" cy="86343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127-24FA-4CF7-969F-18E325BBDF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0688" y="7824448"/>
            <a:ext cx="20076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(G) CC+GG vs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CG</a:t>
            </a:r>
            <a:endParaRPr lang="en-US" sz="240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02942" y="108838"/>
            <a:ext cx="6403131" cy="77848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127-24FA-4CF7-969F-18E325BBDF81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2942" y="8154212"/>
            <a:ext cx="6403131" cy="194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Supplementary Figure 1: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Forest plot of the association between the -31G/C polymorphism and the cancer risk on the basis of different models.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(A) C vs G, (B) CC vs CG, (C) CC vs GG, (D) GG vs CG, (E) CC+CG vs GG, (F) CG+GG vs CC and (G) CC+GG vs CG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23403" t="22368" r="23612" b="13339"/>
          <a:stretch/>
        </p:blipFill>
        <p:spPr bwMode="auto">
          <a:xfrm>
            <a:off x="453959" y="496092"/>
            <a:ext cx="5965502" cy="362905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/>
          <a:srcRect l="24349" t="21656" r="26287" b="17426"/>
          <a:stretch/>
        </p:blipFill>
        <p:spPr bwMode="auto">
          <a:xfrm>
            <a:off x="453959" y="5071922"/>
            <a:ext cx="5965502" cy="353090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127-24FA-4CF7-969F-18E325BBDF81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14604" y="4125147"/>
            <a:ext cx="12442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5943102" algn="r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(A) C vs G</a:t>
            </a:r>
            <a:endParaRPr lang="en-US" sz="2401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3975" y="8727273"/>
            <a:ext cx="15054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5943102" algn="r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(B) CC vs CG</a:t>
            </a:r>
            <a:endParaRPr lang="en-US" sz="2401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38669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3146" t="20941" r="24414" b="13136"/>
          <a:stretch/>
        </p:blipFill>
        <p:spPr bwMode="auto">
          <a:xfrm>
            <a:off x="381519" y="408761"/>
            <a:ext cx="6037942" cy="398619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23149" t="21897" r="25084" b="13381"/>
          <a:stretch/>
        </p:blipFill>
        <p:spPr bwMode="auto">
          <a:xfrm>
            <a:off x="348571" y="5101719"/>
            <a:ext cx="6037942" cy="390032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127-24FA-4CF7-969F-18E325BBDF81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02204" y="4339973"/>
            <a:ext cx="15965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5943102" algn="r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(C) CC vs GG</a:t>
            </a:r>
            <a:endParaRPr lang="en-US" sz="2401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2204" y="9002045"/>
            <a:ext cx="15965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5943102" algn="r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(D) GG vs CG</a:t>
            </a:r>
            <a:endParaRPr lang="en-US" sz="2401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0829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240</Words>
  <Application>Microsoft Office PowerPoint</Application>
  <PresentationFormat>A4 Paper (210x297 mm)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Mangal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Nona-Parsa-Parinaz</cp:lastModifiedBy>
  <cp:revision>31</cp:revision>
  <dcterms:created xsi:type="dcterms:W3CDTF">2024-08-24T10:50:05Z</dcterms:created>
  <dcterms:modified xsi:type="dcterms:W3CDTF">2025-05-21T12:21:45Z</dcterms:modified>
</cp:coreProperties>
</file>