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25232-C351-A429-5AB3-1A909A2E8C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6C0E3F-379A-256A-BC13-97BA6DE83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1C127-6F59-839E-604C-8B6418E67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4B687-886B-1906-C1D3-E1B83F3B4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AD608-E3AA-637B-FDA0-776174D75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1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3AAD7-297E-3DA4-9D4D-4898F842F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4C9252-4008-D03C-B55F-C0BDCA04FE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5CBDE-F306-6A01-4CEE-1360A424C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D3163-2428-F4BA-38FD-F42997B09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61F18-7330-9C2E-F9F7-3251BBEAE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34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6A3C9C-6928-1BDE-C228-54FB1AF6E4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C42F21-49F6-498B-1FF1-B93996761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305AB-5C3A-84BE-1D9D-90662DE90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D29B1-FC9E-14F4-401D-FA09EE3C0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C8D1C-48AC-AAFE-F691-D3FDA2E9D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44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06298-DF2B-EB0B-6BF6-BF5600408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76D16-CEED-EBDC-E7A3-20BE3C69C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97F8E-F77D-2ED0-4903-00B3814A6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0B16F-BFD1-E66C-BA4D-38FA38CE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44AA7-B071-0DDE-7104-50D31974F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32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06BBA-DA25-AF46-BD2D-573BBA8EE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289F77-51ED-E518-C176-9C33D5CC7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10EEE-D494-8E77-0269-F0138774D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01999-E390-5EA4-2C4E-92FD029B3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AF250-C90C-370F-CD59-30BA1905E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8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D10B6-D121-FD14-8CF3-0F95E6246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0B91E-743A-F822-8AE9-A7019FEA28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374CD5-B455-DE46-B83F-5CE40E1BF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B9D440-4402-B77D-FDD2-C180A6454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F6BF7A-AE0D-5D83-80E4-3C871CF92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FE58F-111F-E922-57B6-399D0DC4E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6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F3F86-08B8-49BE-AD63-A221B6627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DACE58-766F-A6A8-FCA8-C0DB17D92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FECD9-973A-5E1A-2C10-3C7FB20908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47C9A4-CCD5-0BC0-2F9C-6F7058A648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6E6E7-091C-EEEA-F3EE-4733BF554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578957-7A30-FE20-561B-6CC9F725A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8EFD79-24EA-4D42-F4DB-61A59E24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314EF1-6F8B-6C2D-18CB-F89E4A978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F93B-8F70-D303-5E8C-0B0891290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58E39F-48D2-C382-5357-A80612971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31EF4D-493C-B95A-8093-5B3E0A8A5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E78E66-ED38-9A86-0799-2DB754107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867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A456D0-2D16-DA8F-5B3E-0B67AC3D6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770D05-5D84-D6DC-DEAD-ED86EAB5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46C52A-A5CE-577D-C0F3-372F6E24B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2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7B07D-D11A-431E-08F3-B2575C9D4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82DB0-6457-A11D-B9A7-C3C986DF0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0FEB68-EA17-326D-4E64-3A74887CA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99101-7826-F5C8-1D13-C3618549D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B6AF8-5447-3BA5-C9E3-5015F3688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138D4-BF1A-B34B-6DBF-A9CB9D863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33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9574C-3315-51CF-CFD0-8B81770FA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689591-AB91-940C-0879-3B3AC0C52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1F855-6806-9FDC-5B3C-057049A6A1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0EF9F9-8E42-CCAE-82C2-F259D350E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0AFF7-F296-43AC-5936-139F82631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514F2B-DDE8-2E24-BF2F-422903E55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62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A6DEBC-4B98-88A9-FE0D-68A2E4883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500B5-728A-F727-63D6-AA144FBF8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93DEB-02B5-BFF0-A2EB-B03B4DE3C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B2722-CFA8-40A6-8621-7195853EF8D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CB612-41F3-3ABE-B4C8-2E239CFD62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30C52-74EC-5D61-6015-C3BCB3F9E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3CB8A-68B6-4B30-B0D3-16D115B46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44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1E1F80D-F19F-4C72-EF2E-F36960D24E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474" y="532785"/>
            <a:ext cx="3524640" cy="372442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DB6101-7EE0-49E6-D059-4FBABA31598B}"/>
              </a:ext>
            </a:extLst>
          </p:cNvPr>
          <p:cNvSpPr txBox="1"/>
          <p:nvPr/>
        </p:nvSpPr>
        <p:spPr>
          <a:xfrm>
            <a:off x="2629525" y="4625184"/>
            <a:ext cx="6093500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buNone/>
            </a:pPr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1:</a:t>
            </a:r>
            <a:r>
              <a:rPr lang="en-US" sz="1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p-53 value is significantly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ELISA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treatment groups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*, ***expressed a marked variation between groups compared to control group. 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681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E3D18A2-81C8-8779-EB64-DE994433EC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5809" y="466725"/>
            <a:ext cx="3928967" cy="338574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71E051-E7E6-9232-A164-1E70BD9E5907}"/>
              </a:ext>
            </a:extLst>
          </p:cNvPr>
          <p:cNvSpPr txBox="1"/>
          <p:nvPr/>
        </p:nvSpPr>
        <p:spPr>
          <a:xfrm>
            <a:off x="3049250" y="4204783"/>
            <a:ext cx="6093500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</a:t>
            </a:r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2:</a:t>
            </a:r>
            <a:r>
              <a:rPr lang="en-US" sz="1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VEGF is significantly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decreased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ELISA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treatment groups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*, *** revealed a significant difference between groups compared to control group.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530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5C5BF26-657E-0144-4A9D-575147F5D4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538" y="268027"/>
            <a:ext cx="4724400" cy="53625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1B9A5D-7458-824B-307B-3BD46346E600}"/>
              </a:ext>
            </a:extLst>
          </p:cNvPr>
          <p:cNvSpPr txBox="1"/>
          <p:nvPr/>
        </p:nvSpPr>
        <p:spPr>
          <a:xfrm>
            <a:off x="565880" y="4737932"/>
            <a:ext cx="6093500" cy="212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688975" algn="l"/>
              </a:tabLs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</a:t>
            </a:r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Blue-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coloured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cells show DAPI-stained cellular nuclei of all dead and live cells, while red shows dead cell nuclei only. As the dose was increased, more dead cells were observed, showing its apoptotic potential.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440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793E167-F3FA-7964-ADA4-ECB497B859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648" y="469900"/>
            <a:ext cx="7193484" cy="434651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Ink 28">
            <a:extLst>
              <a:ext uri="{FF2B5EF4-FFF2-40B4-BE49-F238E27FC236}">
                <a16:creationId xmlns:a16="http://schemas.microsoft.com/office/drawing/2014/main" id="{96AA59AB-3BAE-9E89-EB32-227236FA215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-1520825" y="1098550"/>
            <a:ext cx="12700" cy="12700"/>
          </a:xfrm>
          <a:prstGeom prst="rect">
            <a:avLst/>
          </a:prstGeom>
          <a:noFill/>
          <a:ln w="12600" cap="rnd" algn="ctr">
            <a:solidFill>
              <a:srgbClr val="E7122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Ink 29">
            <a:extLst>
              <a:ext uri="{FF2B5EF4-FFF2-40B4-BE49-F238E27FC236}">
                <a16:creationId xmlns:a16="http://schemas.microsoft.com/office/drawing/2014/main" id="{9A78ECE5-A4CD-C0B0-6E2B-A53744BE939F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-1473200" y="457200"/>
            <a:ext cx="12700" cy="12700"/>
          </a:xfrm>
          <a:prstGeom prst="rect">
            <a:avLst/>
          </a:prstGeom>
          <a:noFill/>
          <a:ln w="12600" cap="rnd" algn="ctr">
            <a:solidFill>
              <a:srgbClr val="E7122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327A0C1-4B02-476E-0FA8-170FA8817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0D72DC0-6A56-1588-4CE4-9BD9B0BBA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560" y="5219449"/>
            <a:ext cx="1093966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</a:t>
            </a: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4</a:t>
            </a: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influence of various doses on the cell movement of MDA-MB 231 cells were assessed. In figure A1, cells left untreated, while B1, C1, and D1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were treated with 4-hydroxy-2-methylbenzothiazole  at different doses, images were taken at 0 hours. Similarly, A2 remained untreated, and B2, C2, and D2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were treated with 10 µg/ml, 20 µg/ml, and 50 µg/ml, images were taken at 24 hours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518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170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Nona-Parsa-Parinaz</cp:lastModifiedBy>
  <cp:revision>4</cp:revision>
  <dcterms:created xsi:type="dcterms:W3CDTF">2025-07-07T06:13:02Z</dcterms:created>
  <dcterms:modified xsi:type="dcterms:W3CDTF">2025-12-07T14:20:00Z</dcterms:modified>
</cp:coreProperties>
</file>