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62" r:id="rId3"/>
    <p:sldId id="261" r:id="rId4"/>
    <p:sldId id="260" r:id="rId5"/>
    <p:sldId id="259" r:id="rId6"/>
    <p:sldId id="268" r:id="rId7"/>
    <p:sldId id="269" r:id="rId8"/>
    <p:sldId id="270" r:id="rId9"/>
    <p:sldId id="271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6" d="100"/>
          <a:sy n="76" d="100"/>
        </p:scale>
        <p:origin x="27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0B9853-BB0D-48A6-A8EE-9BF232B1366A}" type="datetimeFigureOut">
              <a:rPr lang="en-US" smtClean="0"/>
              <a:t>5/31/2025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E69E1B-EC46-41AE-A788-91E57DC0B6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7691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595AB1-BE8D-9088-7207-B8E0A8A9EA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B99DE64-180D-8066-744E-AE5DF08947C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65372B7-40CF-ADD2-15BA-5E1FBB050D0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057C93-598C-B8B8-9291-BCDAC577AC7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E69E1B-EC46-41AE-A788-91E57DC0B64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7931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134F56-0A6E-67B0-C9E8-759BAB1561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9D128D7-2A61-F3D1-A7DD-94EA27BFBA4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1BD825D-90D7-058B-D77E-810BAE87369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29CFB7-8F58-3DFF-729E-176DA8DCCB4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E69E1B-EC46-41AE-A788-91E57DC0B64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970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806E79-65F3-7F1A-F520-71D5B97695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7F2A4AB-86EE-4171-CFFE-FC5E2364088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71C4B98-7324-4434-8EF7-F9EFED05F4E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730CD8-C8E8-C3D0-2340-DC41AEDBCCA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E69E1B-EC46-41AE-A788-91E57DC0B64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5889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40E71F-0797-6DA4-1BA3-196DC628D8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DF80EAA-D48F-1923-47AC-075667EA4F7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0337859-6101-354E-2B79-0EBD06B27FA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63F45B-818E-7031-8C3F-0B162F5974A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E69E1B-EC46-41AE-A788-91E57DC0B64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619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C1529C-0714-706C-B822-6404B0D26A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875ED57-DFF9-6B45-84D8-7359C563666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1F08E55-FBD0-66D3-406F-66F71B88584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0828F4-1F22-8B60-DE87-34C74CDD401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E69E1B-EC46-41AE-A788-91E57DC0B64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1675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35AA2A-2EBB-ACEB-A3AB-C41C36CFF4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B897A5C-184B-2F47-B943-02B685F2FE9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9AF2EBB-6728-7316-92BB-9523433D049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8A0B44-7E27-B2C2-D723-4544EC40CA6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E69E1B-EC46-41AE-A788-91E57DC0B64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1553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7185A7-0AC5-C4E1-C720-AEBE6B5730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FAC8DF6-21D8-65CD-EDF6-757A8F658B5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5021589-4C1D-E3C8-F6BD-5720FF0BE52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1970E4-378A-5CF7-0FD8-5B82C99FA07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E69E1B-EC46-41AE-A788-91E57DC0B64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3999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7502B9-643D-F470-1A61-3E8D124458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401F843-2A47-88ED-94BB-8B0AC1928CD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9C0AF29-1DEC-3359-40D4-4DA21CFB352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F8D6B4-F98D-2D08-7992-28547A58E3A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E69E1B-EC46-41AE-A788-91E57DC0B64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4478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2ED1EB-1F3C-5815-0F83-080D2E02FC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6E8AE37-1DC1-D503-0738-0163046050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67771A-6E90-CB69-741D-DA6818DAA5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8CBD6-CEC7-48DD-A593-2B5069D4E3D8}" type="datetimeFigureOut">
              <a:rPr lang="en-US" smtClean="0"/>
              <a:t>5/31/2025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BCEB3C-F1E6-D530-6635-ACF514624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0130E5-BE4F-BFB9-8629-524A9C2B99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1F6C2-B037-474E-B5BA-EC3637A140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4861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AD203F-B5EA-158C-9724-397FD80D2E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45D01A0-3298-5204-3FE7-F9E90A2F19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20EB64-7970-2565-5750-412209845E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8CBD6-CEC7-48DD-A593-2B5069D4E3D8}" type="datetimeFigureOut">
              <a:rPr lang="en-US" smtClean="0"/>
              <a:t>5/31/2025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4307A8-8723-95AB-1DC5-BA906BF98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6B1754-FA0B-61BF-5838-7CD073EAD7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1F6C2-B037-474E-B5BA-EC3637A140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8341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8931AB1-F1EC-A66F-3A28-723910B394D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10DC5D-7B26-677D-8D3D-B826350A54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B62140-5CD4-8BBE-0335-B786FF1305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8CBD6-CEC7-48DD-A593-2B5069D4E3D8}" type="datetimeFigureOut">
              <a:rPr lang="en-US" smtClean="0"/>
              <a:t>5/31/2025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0A7642-16B3-F608-674D-171C2914F9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B1846E-2DAF-32F2-9B56-58DDB6196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1F6C2-B037-474E-B5BA-EC3637A140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0285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5B945-3A8C-4023-3E2B-66ECEC7159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00DC98-E0D9-FA2A-8AC7-F919DE1D9E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4A9809-578B-2DAF-B4D9-050E376F89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8CBD6-CEC7-48DD-A593-2B5069D4E3D8}" type="datetimeFigureOut">
              <a:rPr lang="en-US" smtClean="0"/>
              <a:t>5/31/2025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59768E-A2C5-4620-CC9A-1D4D4E721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6FD26E-4103-C187-E8DE-0E4911601A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1F6C2-B037-474E-B5BA-EC3637A140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819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43D417-CEA1-28CA-753E-52C20E1325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B2E333-4BBE-2BD8-17C6-375DDBBFBB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77411F-D9DC-C77F-633D-FB3C174C15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8CBD6-CEC7-48DD-A593-2B5069D4E3D8}" type="datetimeFigureOut">
              <a:rPr lang="en-US" smtClean="0"/>
              <a:t>5/31/2025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E2569E-9AD7-E2E5-F2EA-AA3A7215B9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A54CA0-88A8-2F48-5A83-89333B4ED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1F6C2-B037-474E-B5BA-EC3637A140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7741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EB672E-1240-2D65-249C-761EB80D93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DF6A6D-64E3-E71A-85AE-82D66115E1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8741C4-5A77-84AE-33F9-5C1FDBB85E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A8D980-7B1D-5B3C-DB46-B09DBBD540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8CBD6-CEC7-48DD-A593-2B5069D4E3D8}" type="datetimeFigureOut">
              <a:rPr lang="en-US" smtClean="0"/>
              <a:t>5/31/2025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3BB5BF-33CA-972C-71F7-5B87D946B2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C53331-C067-3153-373B-E80678E13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1F6C2-B037-474E-B5BA-EC3637A140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2229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497C8C-A934-04AF-A8B4-FE78A21F7B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5DD7D2-9305-845E-622E-6E21BD9F53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9A5F4C-96DC-861A-2350-AA2AEC3F4B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7CFFA22-A678-617F-B678-B132CB6F01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6442A42-D644-A844-7159-9CD509653B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F018E71-5A29-5215-8880-F45CEC8F11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8CBD6-CEC7-48DD-A593-2B5069D4E3D8}" type="datetimeFigureOut">
              <a:rPr lang="en-US" smtClean="0"/>
              <a:t>5/31/2025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47DB29B-71DF-8028-AEEF-4C5F0010AA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D4B0353-E5FE-D884-7143-7915297A76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1F6C2-B037-474E-B5BA-EC3637A140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3534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296B33-0B5A-66CE-6739-385E76789B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E3E556-72C6-C823-E61E-35EC9662AA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8CBD6-CEC7-48DD-A593-2B5069D4E3D8}" type="datetimeFigureOut">
              <a:rPr lang="en-US" smtClean="0"/>
              <a:t>5/31/2025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A225F0C-F7D3-7F5A-FE90-D6EB1BAE5C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0E340D-FA89-54EB-F6A5-685B0D3BD0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1F6C2-B037-474E-B5BA-EC3637A140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094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84A645E-0470-BB11-533B-55DC2A129B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8CBD6-CEC7-48DD-A593-2B5069D4E3D8}" type="datetimeFigureOut">
              <a:rPr lang="en-US" smtClean="0"/>
              <a:t>5/31/2025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9938F11-6F14-45A6-ED42-C6F32AC5C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BB1015-B1AB-AAC2-B079-735011FD2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1F6C2-B037-474E-B5BA-EC3637A140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3775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3E44D7-5807-913C-EB3C-CBCFBB589C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DEF3E5-A103-8CBF-D705-10CCCD3CFA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35AA11-8E95-BD03-69E8-70CFF536F6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9ECAFD-7BC8-21DF-EA29-7434F3A345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8CBD6-CEC7-48DD-A593-2B5069D4E3D8}" type="datetimeFigureOut">
              <a:rPr lang="en-US" smtClean="0"/>
              <a:t>5/31/2025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2E3E0D-377D-49C0-7C8E-76E385528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1EB5B4-0B43-5580-44AC-873A96B748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1F6C2-B037-474E-B5BA-EC3637A140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891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24B047-0F5E-B11D-F7ED-791A202BAC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9600CE-EDD6-6880-0F75-4728EF9494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D68B9D-1C2C-F78B-1439-15FBB5DB89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251707-7803-B407-4D85-EA4157D826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8CBD6-CEC7-48DD-A593-2B5069D4E3D8}" type="datetimeFigureOut">
              <a:rPr lang="en-US" smtClean="0"/>
              <a:t>5/31/2025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61792C-9FCB-86CE-8621-127046C0CB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CC60A6-F61D-5188-02E2-731E7AE19B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1F6C2-B037-474E-B5BA-EC3637A140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2996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24A3CF1-0CC7-D040-8ABA-4AD712F8C6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F512B3-0FAE-A527-A0B7-A17C23B974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D11831-7743-195A-6607-659468ED3B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88CBD6-CEC7-48DD-A593-2B5069D4E3D8}" type="datetimeFigureOut">
              <a:rPr lang="en-US" smtClean="0"/>
              <a:t>5/31/2025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764F32-72DB-1515-F993-304745FA62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B41780-C887-A7EB-E8C0-E1F68A3F94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51F6C2-B037-474E-B5BA-EC3637A140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594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C7BF5B4-2330-5977-29F5-25AB1DCA41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71751" y="1426396"/>
            <a:ext cx="9527628" cy="3208665"/>
          </a:xfrm>
        </p:spPr>
        <p:txBody>
          <a:bodyPr>
            <a:normAutofit/>
          </a:bodyPr>
          <a:lstStyle/>
          <a:p>
            <a:r>
              <a:rPr lang="en-US" sz="4000" b="1" dirty="0"/>
              <a:t>Synergistic cytotoxic impact of Linagliptin - Ciprofloxacin Combination on Cervical Cancer Cell Line: Insights into Targeting Heat Shock Protein 60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00382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B312D3-95D8-70F8-4AA8-3D371C1C7E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A40C27-7E55-091A-B146-7F55E18758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0185" y="5205139"/>
            <a:ext cx="11332779" cy="1325563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 smtClean="0"/>
              <a:t>Supplementary Figure (1):  </a:t>
            </a:r>
            <a:r>
              <a:rPr lang="en-US" sz="2400" b="1" dirty="0"/>
              <a:t>A 24-hour growth inhibition comparison of linagliptin, ciprofloxacin, and a combination.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4D233E2-2E4D-8FF1-CE95-ACDF7AAC23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02410" y="319415"/>
            <a:ext cx="11265785" cy="5119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2530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0A782F-38E3-8611-9362-302519D97B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A902AB-BFCA-506B-BF26-DE8ED4F2B6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0185" y="5205139"/>
            <a:ext cx="11332779" cy="1325563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/>
              <a:t>Supplementary Figure </a:t>
            </a:r>
            <a:r>
              <a:rPr lang="en-US" sz="2400" b="1" dirty="0" smtClean="0"/>
              <a:t>(2):  </a:t>
            </a:r>
            <a:r>
              <a:rPr lang="en-US" sz="2400" b="1" dirty="0"/>
              <a:t>A 72-hour growth inhibition comparison of linagliptin, ciprofloxacin, and a combination.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DDB6EB9-7830-814F-9962-C0C4CF3589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88382" y="182250"/>
            <a:ext cx="11332779" cy="5368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7244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ED4A33-4C13-E1B5-8380-D7C113C62C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EDC6A6-C137-881F-9047-D6B703675B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0185" y="5205139"/>
            <a:ext cx="11332779" cy="1325563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/>
              <a:t>Supplementary Figure </a:t>
            </a:r>
            <a:r>
              <a:rPr lang="en-US" sz="2400" b="1" dirty="0" smtClean="0"/>
              <a:t>(3): </a:t>
            </a:r>
            <a:r>
              <a:rPr lang="en-US" sz="2400" b="1" dirty="0"/>
              <a:t>combination index plot (left); dose reduction index plot (right) for the mixture at 24 hrs., </a:t>
            </a:r>
            <a:r>
              <a:rPr lang="en-US" sz="2400" b="1" dirty="0" err="1"/>
              <a:t>lig</a:t>
            </a:r>
            <a:r>
              <a:rPr lang="en-US" sz="2400" b="1" dirty="0"/>
              <a:t>; linagliptin, </a:t>
            </a:r>
            <a:r>
              <a:rPr lang="en-US" sz="2400" b="1" dirty="0" err="1"/>
              <a:t>cip</a:t>
            </a:r>
            <a:r>
              <a:rPr lang="en-US" sz="2400" b="1" dirty="0"/>
              <a:t>; ciprofloxacin, CI: combination index, DRI: dose reduction index 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152EDDE-D569-9B5A-E33F-095CA74D04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56790" y="327298"/>
            <a:ext cx="11646174" cy="4251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8465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037C5B-D73F-6DDE-E7A2-3C2A55E51A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E370CA-E8BC-568C-A1CE-7ADE235DC8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0185" y="5205139"/>
            <a:ext cx="11332779" cy="1325563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/>
              <a:t>Supplementary Figure </a:t>
            </a:r>
            <a:r>
              <a:rPr lang="en-US" sz="2400" b="1" dirty="0" smtClean="0"/>
              <a:t>(4): </a:t>
            </a:r>
            <a:r>
              <a:rPr lang="en-US" sz="2400" b="1" dirty="0"/>
              <a:t>log combination index plot (left); dose reduction index plot (right) for the mixture at 72 hrs., </a:t>
            </a:r>
            <a:r>
              <a:rPr lang="en-US" sz="2400" b="1" dirty="0" err="1"/>
              <a:t>lig</a:t>
            </a:r>
            <a:r>
              <a:rPr lang="en-US" sz="2400" b="1" dirty="0"/>
              <a:t>; linagliptin, </a:t>
            </a:r>
            <a:r>
              <a:rPr lang="en-US" sz="2400" b="1" dirty="0" err="1"/>
              <a:t>cip</a:t>
            </a:r>
            <a:r>
              <a:rPr lang="en-US" sz="2400" b="1" dirty="0"/>
              <a:t>; ciprofloxacin, CI: combination index, DRI: dose reduction index 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B9424DB-FE4B-4120-6177-9E574D2805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99255" y="327298"/>
            <a:ext cx="11668543" cy="4370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7228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6889E3-E92C-56EE-E6E1-24CA59B2F5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028AFD-4A22-5B30-28BF-7047E88FAF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0185" y="5205139"/>
            <a:ext cx="11332779" cy="1325563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/>
              <a:t>Supplementary Figure </a:t>
            </a:r>
            <a:r>
              <a:rPr lang="en-US" sz="2400" b="1" dirty="0" smtClean="0"/>
              <a:t>(5): </a:t>
            </a:r>
            <a:r>
              <a:rPr lang="en-US" sz="2400" b="1" dirty="0"/>
              <a:t>human Hsp60 binding site with linagliptin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6EFC346B-2AD8-2832-D9BB-96921C1117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60862" y="327297"/>
            <a:ext cx="11021841" cy="4932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4410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1D17F0-EAA7-E95A-800F-15090118B3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94C523-39DC-11F3-8E03-F2C0BA34EE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0185" y="5205139"/>
            <a:ext cx="11332779" cy="1325563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/>
              <a:t>Supplementary Figure </a:t>
            </a:r>
            <a:r>
              <a:rPr lang="en-US" sz="2400" b="1" dirty="0" smtClean="0"/>
              <a:t>(6): </a:t>
            </a:r>
            <a:r>
              <a:rPr lang="en-US" sz="2400" b="1" dirty="0"/>
              <a:t>human Hsp60 binding site with ciprofloxacin.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2A1B471-9026-3EB7-C430-9821D048A5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89105" y="366712"/>
            <a:ext cx="10883240" cy="4840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7145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537A08-176B-C3AC-98BE-4F5E2A5FA0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4E8626-C20F-7B7F-23B0-16FFFE80E6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0185" y="5205139"/>
            <a:ext cx="11332779" cy="1325563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/>
              <a:t>Supplementary Figure </a:t>
            </a:r>
            <a:r>
              <a:rPr lang="en-US" sz="2400" b="1" dirty="0" smtClean="0"/>
              <a:t>(7): </a:t>
            </a:r>
            <a:r>
              <a:rPr lang="en-US" sz="2400" b="1" dirty="0"/>
              <a:t>human Hsp60 binding site with mizoribine.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FCC3ACE-D0A9-B0C5-ECCF-28B51BA13B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10278" y="327298"/>
            <a:ext cx="11332779" cy="5040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6916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13C0E5-2D07-BAE7-590F-DC2B323287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7DA47D-684D-46ED-1230-4E4810164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610" y="3429000"/>
            <a:ext cx="11332779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400" b="1" dirty="0"/>
              <a:t>Supplementary Figure </a:t>
            </a:r>
            <a:r>
              <a:rPr lang="en-US" sz="2400" b="1" dirty="0" smtClean="0"/>
              <a:t>(8): </a:t>
            </a:r>
            <a:r>
              <a:rPr lang="en-US" sz="2400" b="1" dirty="0"/>
              <a:t>morphology of Hela cancer cells. (A) Cancer cells were exposed to 1000 µg/ml of linagliptin for 72 hours. (B) Cancer cells were exposed to 1000 µg/ml of ciprofloxacin concentration for 72 hours. (C) The cancer cells were subjected to a 1000 µg/ml concentration of a combination of linagliptin and ciprofloxacin for 72 hours. (D) The cervical cancer cells were left untreated and used as the control group.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C6A7A66-BA89-BB82-234C-444EEF5D2C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46546" y="541812"/>
            <a:ext cx="11356889" cy="3022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3276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</TotalTime>
  <Words>274</Words>
  <Application>Microsoft Office PowerPoint</Application>
  <PresentationFormat>Widescreen</PresentationFormat>
  <Paragraphs>17</Paragraphs>
  <Slides>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Supplementary Figure (1):  A 24-hour growth inhibition comparison of linagliptin, ciprofloxacin, and a combination.</vt:lpstr>
      <vt:lpstr>Supplementary Figure (2):  A 72-hour growth inhibition comparison of linagliptin, ciprofloxacin, and a combination.</vt:lpstr>
      <vt:lpstr>Supplementary Figure (3): combination index plot (left); dose reduction index plot (right) for the mixture at 24 hrs., lig; linagliptin, cip; ciprofloxacin, CI: combination index, DRI: dose reduction index </vt:lpstr>
      <vt:lpstr>Supplementary Figure (4): log combination index plot (left); dose reduction index plot (right) for the mixture at 72 hrs., lig; linagliptin, cip; ciprofloxacin, CI: combination index, DRI: dose reduction index </vt:lpstr>
      <vt:lpstr>Supplementary Figure (5): human Hsp60 binding site with linagliptin</vt:lpstr>
      <vt:lpstr>Supplementary Figure (6): human Hsp60 binding site with ciprofloxacin.</vt:lpstr>
      <vt:lpstr>Supplementary Figure (7): human Hsp60 binding site with mizoribine.</vt:lpstr>
      <vt:lpstr>Supplementary Figure (8): morphology of Hela cancer cells. (A) Cancer cells were exposed to 1000 µg/ml of linagliptin for 72 hours. (B) Cancer cells were exposed to 1000 µg/ml of ciprofloxacin concentration for 72 hours. (C) The cancer cells were subjected to a 1000 µg/ml concentration of a combination of linagliptin and ciprofloxacin for 72 hours. (D) The cervical cancer cells were left untreated and used as the control group.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Manuscript figures</dc:title>
  <dc:creator>ALARABY KARBALA</dc:creator>
  <cp:lastModifiedBy>Nona-Parsa-Parinaz</cp:lastModifiedBy>
  <cp:revision>9</cp:revision>
  <dcterms:created xsi:type="dcterms:W3CDTF">2024-02-18T07:05:47Z</dcterms:created>
  <dcterms:modified xsi:type="dcterms:W3CDTF">2025-05-31T11:36:25Z</dcterms:modified>
</cp:coreProperties>
</file>