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64" r:id="rId3"/>
    <p:sldId id="265" r:id="rId4"/>
    <p:sldId id="266" r:id="rId5"/>
    <p:sldId id="267" r:id="rId6"/>
    <p:sldId id="268" r:id="rId7"/>
    <p:sldId id="269"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63" autoAdjust="0"/>
  </p:normalViewPr>
  <p:slideViewPr>
    <p:cSldViewPr snapToGrid="0">
      <p:cViewPr varScale="1">
        <p:scale>
          <a:sx n="65" d="100"/>
          <a:sy n="65"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8C959-AFD4-45D4-8719-3EE7DEE7011A}" type="datetimeFigureOut">
              <a:rPr lang="zh-CN" altLang="en-US" smtClean="0"/>
              <a:t>2025/12/17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62DA3-0B72-4F28-B1AC-6D6ED2F9EB0C}" type="slidenum">
              <a:rPr lang="zh-CN" altLang="en-US" smtClean="0"/>
              <a:t>‹#›</a:t>
            </a:fld>
            <a:endParaRPr lang="zh-CN" altLang="en-US"/>
          </a:p>
        </p:txBody>
      </p:sp>
    </p:spTree>
    <p:extLst>
      <p:ext uri="{BB962C8B-B14F-4D97-AF65-F5344CB8AC3E}">
        <p14:creationId xmlns:p14="http://schemas.microsoft.com/office/powerpoint/2010/main" val="387480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AA07409F-7437-4BD7-8EC1-4151A2EF2AC0}" type="datetimeFigureOut">
              <a:rPr lang="zh-CN" altLang="en-US" smtClean="0"/>
              <a:t>2025/12/17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59CB1B-5EC3-4368-BA4F-3EA84EE00A7C}" type="slidenum">
              <a:rPr lang="zh-CN" altLang="en-US" smtClean="0"/>
              <a:t>‹#›</a:t>
            </a:fld>
            <a:endParaRPr lang="zh-CN" altLang="en-US"/>
          </a:p>
        </p:txBody>
      </p:sp>
    </p:spTree>
    <p:extLst>
      <p:ext uri="{BB962C8B-B14F-4D97-AF65-F5344CB8AC3E}">
        <p14:creationId xmlns:p14="http://schemas.microsoft.com/office/powerpoint/2010/main" val="79281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A07409F-7437-4BD7-8EC1-4151A2EF2AC0}" type="datetimeFigureOut">
              <a:rPr lang="zh-CN" altLang="en-US" smtClean="0"/>
              <a:t>2025/12/17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59CB1B-5EC3-4368-BA4F-3EA84EE00A7C}" type="slidenum">
              <a:rPr lang="zh-CN" altLang="en-US" smtClean="0"/>
              <a:t>‹#›</a:t>
            </a:fld>
            <a:endParaRPr lang="zh-CN" altLang="en-US"/>
          </a:p>
        </p:txBody>
      </p:sp>
    </p:spTree>
    <p:extLst>
      <p:ext uri="{BB962C8B-B14F-4D97-AF65-F5344CB8AC3E}">
        <p14:creationId xmlns:p14="http://schemas.microsoft.com/office/powerpoint/2010/main" val="94654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A07409F-7437-4BD7-8EC1-4151A2EF2AC0}" type="datetimeFigureOut">
              <a:rPr lang="zh-CN" altLang="en-US" smtClean="0"/>
              <a:t>2025/12/17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59CB1B-5EC3-4368-BA4F-3EA84EE00A7C}" type="slidenum">
              <a:rPr lang="zh-CN" altLang="en-US" smtClean="0"/>
              <a:t>‹#›</a:t>
            </a:fld>
            <a:endParaRPr lang="zh-CN" altLang="en-US"/>
          </a:p>
        </p:txBody>
      </p:sp>
    </p:spTree>
    <p:extLst>
      <p:ext uri="{BB962C8B-B14F-4D97-AF65-F5344CB8AC3E}">
        <p14:creationId xmlns:p14="http://schemas.microsoft.com/office/powerpoint/2010/main" val="359822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A07409F-7437-4BD7-8EC1-4151A2EF2AC0}" type="datetimeFigureOut">
              <a:rPr lang="zh-CN" altLang="en-US" smtClean="0"/>
              <a:t>2025/12/17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59CB1B-5EC3-4368-BA4F-3EA84EE00A7C}" type="slidenum">
              <a:rPr lang="zh-CN" altLang="en-US" smtClean="0"/>
              <a:t>‹#›</a:t>
            </a:fld>
            <a:endParaRPr lang="zh-CN" altLang="en-US"/>
          </a:p>
        </p:txBody>
      </p:sp>
    </p:spTree>
    <p:extLst>
      <p:ext uri="{BB962C8B-B14F-4D97-AF65-F5344CB8AC3E}">
        <p14:creationId xmlns:p14="http://schemas.microsoft.com/office/powerpoint/2010/main" val="187401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AA07409F-7437-4BD7-8EC1-4151A2EF2AC0}" type="datetimeFigureOut">
              <a:rPr lang="zh-CN" altLang="en-US" smtClean="0"/>
              <a:t>2025/12/17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59CB1B-5EC3-4368-BA4F-3EA84EE00A7C}" type="slidenum">
              <a:rPr lang="zh-CN" altLang="en-US" smtClean="0"/>
              <a:t>‹#›</a:t>
            </a:fld>
            <a:endParaRPr lang="zh-CN" altLang="en-US"/>
          </a:p>
        </p:txBody>
      </p:sp>
    </p:spTree>
    <p:extLst>
      <p:ext uri="{BB962C8B-B14F-4D97-AF65-F5344CB8AC3E}">
        <p14:creationId xmlns:p14="http://schemas.microsoft.com/office/powerpoint/2010/main" val="403785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A07409F-7437-4BD7-8EC1-4151A2EF2AC0}" type="datetimeFigureOut">
              <a:rPr lang="zh-CN" altLang="en-US" smtClean="0"/>
              <a:t>2025/12/17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59CB1B-5EC3-4368-BA4F-3EA84EE00A7C}" type="slidenum">
              <a:rPr lang="zh-CN" altLang="en-US" smtClean="0"/>
              <a:t>‹#›</a:t>
            </a:fld>
            <a:endParaRPr lang="zh-CN" altLang="en-US"/>
          </a:p>
        </p:txBody>
      </p:sp>
    </p:spTree>
    <p:extLst>
      <p:ext uri="{BB962C8B-B14F-4D97-AF65-F5344CB8AC3E}">
        <p14:creationId xmlns:p14="http://schemas.microsoft.com/office/powerpoint/2010/main" val="2733799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A07409F-7437-4BD7-8EC1-4151A2EF2AC0}" type="datetimeFigureOut">
              <a:rPr lang="zh-CN" altLang="en-US" smtClean="0"/>
              <a:t>2025/12/17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759CB1B-5EC3-4368-BA4F-3EA84EE00A7C}" type="slidenum">
              <a:rPr lang="zh-CN" altLang="en-US" smtClean="0"/>
              <a:t>‹#›</a:t>
            </a:fld>
            <a:endParaRPr lang="zh-CN" altLang="en-US"/>
          </a:p>
        </p:txBody>
      </p:sp>
    </p:spTree>
    <p:extLst>
      <p:ext uri="{BB962C8B-B14F-4D97-AF65-F5344CB8AC3E}">
        <p14:creationId xmlns:p14="http://schemas.microsoft.com/office/powerpoint/2010/main" val="12854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A07409F-7437-4BD7-8EC1-4151A2EF2AC0}" type="datetimeFigureOut">
              <a:rPr lang="zh-CN" altLang="en-US" smtClean="0"/>
              <a:t>2025/12/17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759CB1B-5EC3-4368-BA4F-3EA84EE00A7C}" type="slidenum">
              <a:rPr lang="zh-CN" altLang="en-US" smtClean="0"/>
              <a:t>‹#›</a:t>
            </a:fld>
            <a:endParaRPr lang="zh-CN" altLang="en-US"/>
          </a:p>
        </p:txBody>
      </p:sp>
    </p:spTree>
    <p:extLst>
      <p:ext uri="{BB962C8B-B14F-4D97-AF65-F5344CB8AC3E}">
        <p14:creationId xmlns:p14="http://schemas.microsoft.com/office/powerpoint/2010/main" val="411654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07409F-7437-4BD7-8EC1-4151A2EF2AC0}" type="datetimeFigureOut">
              <a:rPr lang="zh-CN" altLang="en-US" smtClean="0"/>
              <a:t>2025/12/17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759CB1B-5EC3-4368-BA4F-3EA84EE00A7C}" type="slidenum">
              <a:rPr lang="zh-CN" altLang="en-US" smtClean="0"/>
              <a:t>‹#›</a:t>
            </a:fld>
            <a:endParaRPr lang="zh-CN" altLang="en-US"/>
          </a:p>
        </p:txBody>
      </p:sp>
    </p:spTree>
    <p:extLst>
      <p:ext uri="{BB962C8B-B14F-4D97-AF65-F5344CB8AC3E}">
        <p14:creationId xmlns:p14="http://schemas.microsoft.com/office/powerpoint/2010/main" val="173635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AA07409F-7437-4BD7-8EC1-4151A2EF2AC0}" type="datetimeFigureOut">
              <a:rPr lang="zh-CN" altLang="en-US" smtClean="0"/>
              <a:t>2025/12/17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59CB1B-5EC3-4368-BA4F-3EA84EE00A7C}" type="slidenum">
              <a:rPr lang="zh-CN" altLang="en-US" smtClean="0"/>
              <a:t>‹#›</a:t>
            </a:fld>
            <a:endParaRPr lang="zh-CN" altLang="en-US"/>
          </a:p>
        </p:txBody>
      </p:sp>
    </p:spTree>
    <p:extLst>
      <p:ext uri="{BB962C8B-B14F-4D97-AF65-F5344CB8AC3E}">
        <p14:creationId xmlns:p14="http://schemas.microsoft.com/office/powerpoint/2010/main" val="292571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AA07409F-7437-4BD7-8EC1-4151A2EF2AC0}" type="datetimeFigureOut">
              <a:rPr lang="zh-CN" altLang="en-US" smtClean="0"/>
              <a:t>2025/12/17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59CB1B-5EC3-4368-BA4F-3EA84EE00A7C}" type="slidenum">
              <a:rPr lang="zh-CN" altLang="en-US" smtClean="0"/>
              <a:t>‹#›</a:t>
            </a:fld>
            <a:endParaRPr lang="zh-CN" altLang="en-US"/>
          </a:p>
        </p:txBody>
      </p:sp>
    </p:spTree>
    <p:extLst>
      <p:ext uri="{BB962C8B-B14F-4D97-AF65-F5344CB8AC3E}">
        <p14:creationId xmlns:p14="http://schemas.microsoft.com/office/powerpoint/2010/main" val="312250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7409F-7437-4BD7-8EC1-4151A2EF2AC0}" type="datetimeFigureOut">
              <a:rPr lang="zh-CN" altLang="en-US" smtClean="0"/>
              <a:t>2025/12/17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9CB1B-5EC3-4368-BA4F-3EA84EE00A7C}" type="slidenum">
              <a:rPr lang="zh-CN" altLang="en-US" smtClean="0"/>
              <a:t>‹#›</a:t>
            </a:fld>
            <a:endParaRPr lang="zh-CN" altLang="en-US"/>
          </a:p>
        </p:txBody>
      </p:sp>
    </p:spTree>
    <p:extLst>
      <p:ext uri="{BB962C8B-B14F-4D97-AF65-F5344CB8AC3E}">
        <p14:creationId xmlns:p14="http://schemas.microsoft.com/office/powerpoint/2010/main" val="694294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9299" y="0"/>
            <a:ext cx="7492701" cy="6858000"/>
          </a:xfrm>
          <a:prstGeom prst="rect">
            <a:avLst/>
          </a:prstGeom>
        </p:spPr>
      </p:pic>
      <p:sp>
        <p:nvSpPr>
          <p:cNvPr id="3" name="矩形 2"/>
          <p:cNvSpPr/>
          <p:nvPr/>
        </p:nvSpPr>
        <p:spPr>
          <a:xfrm>
            <a:off x="165652" y="1350175"/>
            <a:ext cx="3859696" cy="3831818"/>
          </a:xfrm>
          <a:prstGeom prst="rect">
            <a:avLst/>
          </a:prstGeom>
        </p:spPr>
        <p:txBody>
          <a:bodyPr wrap="square">
            <a:spAutoFit/>
          </a:bodyPr>
          <a:lstStyle/>
          <a:p>
            <a:pPr algn="just">
              <a:lnSpc>
                <a:spcPct val="150000"/>
              </a:lnSpc>
              <a:spcAft>
                <a:spcPts val="0"/>
              </a:spcAft>
            </a:pPr>
            <a:r>
              <a:rPr lang="en-US" altLang="zh-CN" kern="100" dirty="0" smtClean="0">
                <a:latin typeface="Times New Roman" panose="02020603050405020304" pitchFamily="18" charset="0"/>
                <a:ea typeface="宋体" panose="02010600030101010101" pitchFamily="2" charset="-122"/>
              </a:rPr>
              <a:t>Supplementary Figure 1. Validation of the risk model in ICGC dataset. (a) Kaplan-Meier curve of overall survival in two subgroups. (b) The distribution of risk score, (c) survival time and status of HCC patients in the ICGC cohort. (d) ROC curve analysis and (e) Heatmap of the identified regulator in the ICGC cohort.</a:t>
            </a:r>
            <a:endParaRPr lang="zh-CN" altLang="zh-CN" sz="1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81715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5154" y="0"/>
            <a:ext cx="5868946" cy="6858000"/>
          </a:xfrm>
          <a:prstGeom prst="rect">
            <a:avLst/>
          </a:prstGeom>
        </p:spPr>
      </p:pic>
      <p:sp>
        <p:nvSpPr>
          <p:cNvPr id="3" name="矩形 2"/>
          <p:cNvSpPr/>
          <p:nvPr/>
        </p:nvSpPr>
        <p:spPr>
          <a:xfrm>
            <a:off x="702366" y="756744"/>
            <a:ext cx="4287078" cy="5493812"/>
          </a:xfrm>
          <a:prstGeom prst="rect">
            <a:avLst/>
          </a:prstGeom>
        </p:spPr>
        <p:txBody>
          <a:bodyPr wrap="square">
            <a:spAutoFit/>
          </a:bodyPr>
          <a:lstStyle/>
          <a:p>
            <a:pPr algn="just">
              <a:lnSpc>
                <a:spcPct val="150000"/>
              </a:lnSpc>
              <a:spcAft>
                <a:spcPts val="0"/>
              </a:spcAft>
            </a:pPr>
            <a:r>
              <a:rPr lang="en-US" altLang="zh-CN" kern="100" dirty="0">
                <a:latin typeface="Times New Roman" panose="02020603050405020304" pitchFamily="18" charset="0"/>
                <a:ea typeface="宋体" panose="02010600030101010101" pitchFamily="2" charset="-122"/>
              </a:rPr>
              <a:t>Supplementary Figure </a:t>
            </a:r>
            <a:r>
              <a:rPr lang="en-US" altLang="zh-CN" kern="100" dirty="0" smtClean="0">
                <a:latin typeface="Times New Roman" panose="02020603050405020304" pitchFamily="18" charset="0"/>
                <a:ea typeface="宋体" panose="02010600030101010101" pitchFamily="2" charset="-122"/>
              </a:rPr>
              <a:t>2.</a:t>
            </a:r>
            <a:r>
              <a:rPr lang="en-US" altLang="zh-CN" b="1" kern="100" dirty="0" smtClean="0">
                <a:latin typeface="Times New Roman" panose="02020603050405020304" pitchFamily="18" charset="0"/>
                <a:ea typeface="宋体" panose="02010600030101010101" pitchFamily="2" charset="-122"/>
              </a:rPr>
              <a:t> </a:t>
            </a:r>
            <a:r>
              <a:rPr lang="en-US" altLang="zh-CN" kern="100" dirty="0">
                <a:latin typeface="Times New Roman" panose="02020603050405020304" pitchFamily="18" charset="0"/>
                <a:ea typeface="宋体" panose="02010600030101010101" pitchFamily="2" charset="-122"/>
              </a:rPr>
              <a:t>Independent prognosis analysis and stratified survival analysis of </a:t>
            </a:r>
            <a:r>
              <a:rPr lang="en-US" altLang="zh-CN" kern="100" dirty="0" err="1">
                <a:latin typeface="Times New Roman" panose="02020603050405020304" pitchFamily="18" charset="0"/>
                <a:ea typeface="宋体" panose="02010600030101010101" pitchFamily="2" charset="-122"/>
              </a:rPr>
              <a:t>clinicopathological</a:t>
            </a:r>
            <a:r>
              <a:rPr lang="en-US" altLang="zh-CN" kern="100" dirty="0">
                <a:latin typeface="Times New Roman" panose="02020603050405020304" pitchFamily="18" charset="0"/>
                <a:ea typeface="宋体" panose="02010600030101010101" pitchFamily="2" charset="-122"/>
              </a:rPr>
              <a:t> characteristics. (a) Univariate Cox regression and (b) multivariate Cox regression analysis of </a:t>
            </a:r>
            <a:r>
              <a:rPr lang="en-US" altLang="zh-CN" kern="100" dirty="0" err="1">
                <a:latin typeface="Times New Roman" panose="02020603050405020304" pitchFamily="18" charset="0"/>
                <a:ea typeface="宋体" panose="02010600030101010101" pitchFamily="2" charset="-122"/>
              </a:rPr>
              <a:t>clinicopathological</a:t>
            </a:r>
            <a:r>
              <a:rPr lang="en-US" altLang="zh-CN" kern="100" dirty="0">
                <a:latin typeface="Times New Roman" panose="02020603050405020304" pitchFamily="18" charset="0"/>
                <a:ea typeface="宋体" panose="02010600030101010101" pitchFamily="2" charset="-122"/>
              </a:rPr>
              <a:t> characteristics and risk score. (c, d) Stratified survival analysis for HCC patients by age. (e, f) Stratified survival analysis for HCC patients by gender. (g) Stratified survival analysis for HCC patients by N stage. (h, </a:t>
            </a:r>
            <a:r>
              <a:rPr lang="en-US" altLang="zh-CN" kern="100" dirty="0" err="1">
                <a:latin typeface="Times New Roman" panose="02020603050405020304" pitchFamily="18" charset="0"/>
                <a:ea typeface="宋体" panose="02010600030101010101" pitchFamily="2" charset="-122"/>
              </a:rPr>
              <a:t>i</a:t>
            </a:r>
            <a:r>
              <a:rPr lang="en-US" altLang="zh-CN" kern="100" dirty="0">
                <a:latin typeface="Times New Roman" panose="02020603050405020304" pitchFamily="18" charset="0"/>
                <a:ea typeface="宋体" panose="02010600030101010101" pitchFamily="2" charset="-122"/>
              </a:rPr>
              <a:t>) Stratified survival analysis for HCC patients by T stage.</a:t>
            </a:r>
            <a:endParaRPr lang="zh-CN" altLang="zh-CN" sz="1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75822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1209" y="72988"/>
            <a:ext cx="6785012" cy="6785012"/>
          </a:xfrm>
          <a:prstGeom prst="rect">
            <a:avLst/>
          </a:prstGeom>
        </p:spPr>
      </p:pic>
      <p:sp>
        <p:nvSpPr>
          <p:cNvPr id="3" name="矩形 2"/>
          <p:cNvSpPr/>
          <p:nvPr/>
        </p:nvSpPr>
        <p:spPr>
          <a:xfrm>
            <a:off x="345963" y="1033095"/>
            <a:ext cx="3778776" cy="4247317"/>
          </a:xfrm>
          <a:prstGeom prst="rect">
            <a:avLst/>
          </a:prstGeom>
        </p:spPr>
        <p:txBody>
          <a:bodyPr wrap="square">
            <a:spAutoFit/>
          </a:bodyPr>
          <a:lstStyle/>
          <a:p>
            <a:pPr algn="just">
              <a:lnSpc>
                <a:spcPct val="150000"/>
              </a:lnSpc>
              <a:spcAft>
                <a:spcPts val="0"/>
              </a:spcAft>
            </a:pPr>
            <a:r>
              <a:rPr lang="en-US" altLang="zh-CN" kern="100" dirty="0">
                <a:latin typeface="Times New Roman" panose="02020603050405020304" pitchFamily="18" charset="0"/>
                <a:ea typeface="宋体" panose="02010600030101010101" pitchFamily="2" charset="-122"/>
              </a:rPr>
              <a:t>Supplementary Figure </a:t>
            </a:r>
            <a:r>
              <a:rPr lang="en-US" altLang="zh-CN" kern="100" dirty="0" smtClean="0">
                <a:latin typeface="Times New Roman" panose="02020603050405020304" pitchFamily="18" charset="0"/>
                <a:ea typeface="宋体" panose="02010600030101010101" pitchFamily="2" charset="-122"/>
              </a:rPr>
              <a:t>3.</a:t>
            </a:r>
            <a:r>
              <a:rPr lang="en-US" altLang="zh-CN" b="1" kern="100" dirty="0" smtClean="0">
                <a:latin typeface="Times New Roman" panose="02020603050405020304" pitchFamily="18" charset="0"/>
                <a:ea typeface="宋体" panose="02010600030101010101" pitchFamily="2" charset="-122"/>
              </a:rPr>
              <a:t> </a:t>
            </a:r>
            <a:r>
              <a:rPr lang="en-US" altLang="zh-CN" kern="100" dirty="0">
                <a:latin typeface="Times New Roman" panose="02020603050405020304" pitchFamily="18" charset="0"/>
                <a:ea typeface="宋体" panose="02010600030101010101" pitchFamily="2" charset="-122"/>
              </a:rPr>
              <a:t>Correlation of risk score with </a:t>
            </a:r>
            <a:r>
              <a:rPr lang="en-US" altLang="zh-CN" kern="100" dirty="0" err="1">
                <a:latin typeface="Times New Roman" panose="02020603050405020304" pitchFamily="18" charset="0"/>
                <a:ea typeface="宋体" panose="02010600030101010101" pitchFamily="2" charset="-122"/>
              </a:rPr>
              <a:t>clinicopathological</a:t>
            </a:r>
            <a:r>
              <a:rPr lang="en-US" altLang="zh-CN" kern="100" dirty="0">
                <a:latin typeface="Times New Roman" panose="02020603050405020304" pitchFamily="18" charset="0"/>
                <a:ea typeface="宋体" panose="02010600030101010101" pitchFamily="2" charset="-122"/>
              </a:rPr>
              <a:t> characteristics of HCC patients. (a) </a:t>
            </a:r>
            <a:r>
              <a:rPr lang="en-US" altLang="zh-CN" kern="100" dirty="0" err="1">
                <a:latin typeface="Times New Roman" panose="02020603050405020304" pitchFamily="18" charset="0"/>
                <a:ea typeface="宋体" panose="02010600030101010101" pitchFamily="2" charset="-122"/>
              </a:rPr>
              <a:t>Heatmap</a:t>
            </a:r>
            <a:r>
              <a:rPr lang="en-US" altLang="zh-CN" kern="100" dirty="0">
                <a:latin typeface="Times New Roman" panose="02020603050405020304" pitchFamily="18" charset="0"/>
                <a:ea typeface="宋体" panose="02010600030101010101" pitchFamily="2" charset="-122"/>
              </a:rPr>
              <a:t> of correlation of risk score with </a:t>
            </a:r>
            <a:r>
              <a:rPr lang="en-US" altLang="zh-CN" kern="100" dirty="0" err="1">
                <a:latin typeface="Times New Roman" panose="02020603050405020304" pitchFamily="18" charset="0"/>
                <a:ea typeface="宋体" panose="02010600030101010101" pitchFamily="2" charset="-122"/>
              </a:rPr>
              <a:t>clinicopathological</a:t>
            </a:r>
            <a:r>
              <a:rPr lang="en-US" altLang="zh-CN" kern="100" dirty="0">
                <a:latin typeface="Times New Roman" panose="02020603050405020304" pitchFamily="18" charset="0"/>
                <a:ea typeface="宋体" panose="02010600030101010101" pitchFamily="2" charset="-122"/>
              </a:rPr>
              <a:t> characteristics of HCC patients. (b) Relative distribution of risk score for patients divided into age. (c) Relative distribution of risk score for patients divided into grade. *</a:t>
            </a:r>
            <a:r>
              <a:rPr lang="en-US" altLang="zh-CN" i="1" kern="100" dirty="0">
                <a:latin typeface="Times New Roman" panose="02020603050405020304" pitchFamily="18" charset="0"/>
                <a:ea typeface="宋体" panose="02010600030101010101" pitchFamily="2" charset="-122"/>
              </a:rPr>
              <a:t>p </a:t>
            </a:r>
            <a:r>
              <a:rPr lang="en-US" altLang="zh-CN" kern="100" dirty="0">
                <a:latin typeface="Times New Roman" panose="02020603050405020304" pitchFamily="18" charset="0"/>
                <a:ea typeface="宋体" panose="02010600030101010101" pitchFamily="2" charset="-122"/>
              </a:rPr>
              <a:t>&lt; 0.05.</a:t>
            </a:r>
            <a:endParaRPr lang="zh-CN" altLang="zh-CN" sz="1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24642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6707" y="236068"/>
            <a:ext cx="9604722" cy="6621932"/>
          </a:xfrm>
          <a:prstGeom prst="rect">
            <a:avLst/>
          </a:prstGeom>
        </p:spPr>
      </p:pic>
      <p:sp>
        <p:nvSpPr>
          <p:cNvPr id="3" name="矩形 2"/>
          <p:cNvSpPr/>
          <p:nvPr/>
        </p:nvSpPr>
        <p:spPr>
          <a:xfrm>
            <a:off x="-1" y="534194"/>
            <a:ext cx="2366707" cy="5493812"/>
          </a:xfrm>
          <a:prstGeom prst="rect">
            <a:avLst/>
          </a:prstGeom>
        </p:spPr>
        <p:txBody>
          <a:bodyPr wrap="square">
            <a:spAutoFit/>
          </a:bodyPr>
          <a:lstStyle/>
          <a:p>
            <a:pPr>
              <a:lnSpc>
                <a:spcPct val="150000"/>
              </a:lnSpc>
              <a:spcAft>
                <a:spcPts val="0"/>
              </a:spcAft>
            </a:pPr>
            <a:r>
              <a:rPr lang="en-US" altLang="zh-CN" kern="100" dirty="0">
                <a:latin typeface="Times New Roman" panose="02020603050405020304" pitchFamily="18" charset="0"/>
                <a:ea typeface="宋体" panose="02010600030101010101" pitchFamily="2" charset="-122"/>
              </a:rPr>
              <a:t>Supplementary Figure </a:t>
            </a:r>
            <a:r>
              <a:rPr lang="en-US" altLang="zh-CN" kern="100" dirty="0" smtClean="0">
                <a:latin typeface="Times New Roman" panose="02020603050405020304" pitchFamily="18" charset="0"/>
                <a:ea typeface="宋体" panose="02010600030101010101" pitchFamily="2" charset="-122"/>
              </a:rPr>
              <a:t>4. </a:t>
            </a:r>
            <a:r>
              <a:rPr lang="en-US" altLang="zh-CN" kern="100" dirty="0">
                <a:latin typeface="Times New Roman" panose="02020603050405020304" pitchFamily="18" charset="0"/>
                <a:ea typeface="宋体" panose="02010600030101010101" pitchFamily="2" charset="-122"/>
              </a:rPr>
              <a:t>Distinct immune features in two risk groups. (a-f) Spearman’s correlation analysis between the risk score and the infiltration level of 6 immune cell types. (g-l) the expression levels of 6 immune checkpoints between two risk subgroups.</a:t>
            </a:r>
            <a:endParaRPr lang="zh-CN" altLang="zh-CN" sz="1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9606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840" y="0"/>
            <a:ext cx="6419273" cy="6680143"/>
          </a:xfrm>
          <a:prstGeom prst="rect">
            <a:avLst/>
          </a:prstGeom>
        </p:spPr>
      </p:pic>
      <p:sp>
        <p:nvSpPr>
          <p:cNvPr id="3" name="矩形 2"/>
          <p:cNvSpPr/>
          <p:nvPr/>
        </p:nvSpPr>
        <p:spPr>
          <a:xfrm>
            <a:off x="901148" y="614680"/>
            <a:ext cx="3233530" cy="4247317"/>
          </a:xfrm>
          <a:prstGeom prst="rect">
            <a:avLst/>
          </a:prstGeom>
        </p:spPr>
        <p:txBody>
          <a:bodyPr wrap="square">
            <a:spAutoFit/>
          </a:bodyPr>
          <a:lstStyle/>
          <a:p>
            <a:pPr algn="just">
              <a:lnSpc>
                <a:spcPct val="150000"/>
              </a:lnSpc>
              <a:spcAft>
                <a:spcPts val="0"/>
              </a:spcAft>
            </a:pPr>
            <a:r>
              <a:rPr lang="en-US" altLang="zh-CN" kern="100" dirty="0">
                <a:latin typeface="Times New Roman" panose="02020603050405020304" pitchFamily="18" charset="0"/>
                <a:ea typeface="宋体" panose="02010600030101010101" pitchFamily="2" charset="-122"/>
              </a:rPr>
              <a:t>Supplementary Figure </a:t>
            </a:r>
            <a:r>
              <a:rPr lang="en-US" altLang="zh-CN" kern="100" dirty="0" smtClean="0">
                <a:latin typeface="Times New Roman" panose="02020603050405020304" pitchFamily="18" charset="0"/>
                <a:ea typeface="宋体" panose="02010600030101010101" pitchFamily="2" charset="-122"/>
              </a:rPr>
              <a:t>5.</a:t>
            </a:r>
            <a:r>
              <a:rPr lang="en-US" altLang="zh-CN" b="1" kern="100" dirty="0" smtClean="0">
                <a:latin typeface="Times New Roman" panose="02020603050405020304" pitchFamily="18" charset="0"/>
                <a:ea typeface="宋体" panose="02010600030101010101" pitchFamily="2" charset="-122"/>
              </a:rPr>
              <a:t> </a:t>
            </a:r>
            <a:r>
              <a:rPr lang="en-US" altLang="zh-CN" kern="100" dirty="0">
                <a:latin typeface="Times New Roman" panose="02020603050405020304" pitchFamily="18" charset="0"/>
                <a:ea typeface="宋体" panose="02010600030101010101" pitchFamily="2" charset="-122"/>
              </a:rPr>
              <a:t>Gene expression and OS, and association with immune cells of the identified regulators. (a) The expression and (b) OS of the three regulators in the TCGA cohort. (c) The effects of the expression of the three regulators on the infiltration levels of different immune cell types.</a:t>
            </a:r>
            <a:r>
              <a:rPr lang="en-US" altLang="zh-CN" b="1" kern="100" dirty="0">
                <a:latin typeface="Times New Roman" panose="02020603050405020304" pitchFamily="18" charset="0"/>
                <a:ea typeface="宋体" panose="02010600030101010101" pitchFamily="2" charset="-122"/>
              </a:rPr>
              <a:t> </a:t>
            </a:r>
            <a:endParaRPr lang="zh-CN" altLang="zh-CN" sz="1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32846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1627" y="0"/>
            <a:ext cx="5490728" cy="6858000"/>
          </a:xfrm>
          <a:prstGeom prst="rect">
            <a:avLst/>
          </a:prstGeom>
        </p:spPr>
      </p:pic>
      <p:sp>
        <p:nvSpPr>
          <p:cNvPr id="3" name="矩形 2"/>
          <p:cNvSpPr/>
          <p:nvPr/>
        </p:nvSpPr>
        <p:spPr>
          <a:xfrm>
            <a:off x="602974" y="1330297"/>
            <a:ext cx="3740426" cy="3416320"/>
          </a:xfrm>
          <a:prstGeom prst="rect">
            <a:avLst/>
          </a:prstGeom>
        </p:spPr>
        <p:txBody>
          <a:bodyPr wrap="square">
            <a:spAutoFit/>
          </a:bodyPr>
          <a:lstStyle/>
          <a:p>
            <a:pPr algn="just">
              <a:lnSpc>
                <a:spcPct val="150000"/>
              </a:lnSpc>
              <a:spcAft>
                <a:spcPts val="0"/>
              </a:spcAft>
            </a:pPr>
            <a:r>
              <a:rPr lang="en-US" altLang="zh-CN" kern="100" dirty="0">
                <a:latin typeface="Times New Roman" panose="02020603050405020304" pitchFamily="18" charset="0"/>
                <a:ea typeface="宋体" panose="02010600030101010101" pitchFamily="2" charset="-122"/>
              </a:rPr>
              <a:t>Supplementary Figure </a:t>
            </a:r>
            <a:r>
              <a:rPr lang="en-US" altLang="zh-CN" kern="100" dirty="0" smtClean="0">
                <a:latin typeface="Times New Roman" panose="02020603050405020304" pitchFamily="18" charset="0"/>
                <a:ea typeface="宋体" panose="02010600030101010101" pitchFamily="2" charset="-122"/>
              </a:rPr>
              <a:t>6.</a:t>
            </a:r>
            <a:r>
              <a:rPr lang="en-US" altLang="zh-CN" b="1" kern="100" dirty="0" smtClean="0">
                <a:latin typeface="Times New Roman" panose="02020603050405020304" pitchFamily="18" charset="0"/>
                <a:ea typeface="宋体" panose="02010600030101010101" pitchFamily="2" charset="-122"/>
              </a:rPr>
              <a:t> </a:t>
            </a:r>
            <a:r>
              <a:rPr lang="en-US" altLang="zh-CN" kern="100" dirty="0">
                <a:latin typeface="Times New Roman" panose="02020603050405020304" pitchFamily="18" charset="0"/>
                <a:ea typeface="宋体" panose="02010600030101010101" pitchFamily="2" charset="-122"/>
              </a:rPr>
              <a:t>The profiling of DEGs and GSEA analysis between the two subgroups. (a) The volcano plot shows the distribution of DEGs in the two subgroups. (b) GSEA analysis indicating that several signaling pathways were significantly enriched in the high-risk subgroup.</a:t>
            </a:r>
            <a:r>
              <a:rPr lang="en-US" altLang="zh-CN" sz="1400" kern="100" dirty="0" smtClean="0">
                <a:effectLst/>
                <a:latin typeface="Times New Roman" panose="02020603050405020304" pitchFamily="18" charset="0"/>
                <a:ea typeface="宋体" panose="02010600030101010101" pitchFamily="2" charset="-122"/>
              </a:rPr>
              <a:t> </a:t>
            </a:r>
            <a:endParaRPr lang="zh-CN" altLang="zh-CN" sz="1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075989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2174"/>
          <a:stretch/>
        </p:blipFill>
        <p:spPr>
          <a:xfrm>
            <a:off x="5772248" y="149086"/>
            <a:ext cx="5279139" cy="6708913"/>
          </a:xfrm>
          <a:prstGeom prst="rect">
            <a:avLst/>
          </a:prstGeom>
        </p:spPr>
      </p:pic>
      <p:sp>
        <p:nvSpPr>
          <p:cNvPr id="3" name="矩形 2"/>
          <p:cNvSpPr/>
          <p:nvPr/>
        </p:nvSpPr>
        <p:spPr>
          <a:xfrm>
            <a:off x="622852" y="1023156"/>
            <a:ext cx="3790122" cy="4247317"/>
          </a:xfrm>
          <a:prstGeom prst="rect">
            <a:avLst/>
          </a:prstGeom>
        </p:spPr>
        <p:txBody>
          <a:bodyPr wrap="square">
            <a:spAutoFit/>
          </a:bodyPr>
          <a:lstStyle/>
          <a:p>
            <a:pPr algn="just">
              <a:lnSpc>
                <a:spcPct val="150000"/>
              </a:lnSpc>
              <a:spcAft>
                <a:spcPts val="0"/>
              </a:spcAft>
            </a:pPr>
            <a:r>
              <a:rPr lang="en-US" altLang="zh-CN" kern="100" dirty="0">
                <a:latin typeface="Times New Roman" panose="02020603050405020304" pitchFamily="18" charset="0"/>
                <a:ea typeface="宋体" panose="02010600030101010101" pitchFamily="2" charset="-122"/>
              </a:rPr>
              <a:t>Supplementary </a:t>
            </a:r>
            <a:r>
              <a:rPr lang="en-US" altLang="zh-CN" kern="100">
                <a:latin typeface="Times New Roman" panose="02020603050405020304" pitchFamily="18" charset="0"/>
                <a:ea typeface="宋体" panose="02010600030101010101" pitchFamily="2" charset="-122"/>
              </a:rPr>
              <a:t>Figure </a:t>
            </a:r>
            <a:r>
              <a:rPr lang="en-US" altLang="zh-CN" kern="100" smtClean="0">
                <a:latin typeface="Times New Roman" panose="02020603050405020304" pitchFamily="18" charset="0"/>
                <a:ea typeface="宋体" panose="02010600030101010101" pitchFamily="2" charset="-122"/>
              </a:rPr>
              <a:t>7.</a:t>
            </a:r>
            <a:r>
              <a:rPr lang="en-US" altLang="zh-CN" b="1" kern="100" smtClean="0">
                <a:latin typeface="Times New Roman" panose="02020603050405020304" pitchFamily="18" charset="0"/>
                <a:ea typeface="宋体" panose="02010600030101010101" pitchFamily="2" charset="-122"/>
              </a:rPr>
              <a:t> </a:t>
            </a:r>
            <a:r>
              <a:rPr lang="en-US" altLang="zh-CN" kern="100" dirty="0">
                <a:latin typeface="Times New Roman" panose="02020603050405020304" pitchFamily="18" charset="0"/>
                <a:ea typeface="宋体" panose="02010600030101010101" pitchFamily="2" charset="-122"/>
              </a:rPr>
              <a:t>Biological discrepancies between the two subgroups. (a, b) Gene Ontology (GO) enrichment analysis of DEGs in the low-risk and high-risk subgroups, respectively. (c, d) Kyoto Encyclopedia of Genes and Genomes (KEGG) pathway enrichment analysis of DEGs in the low-risk and high-risk subgroups, respectively.</a:t>
            </a:r>
            <a:endParaRPr lang="zh-CN" altLang="zh-CN" sz="1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69772399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444</Words>
  <Application>Microsoft Office PowerPoint</Application>
  <PresentationFormat>Widescreen</PresentationFormat>
  <Paragraphs>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宋体</vt:lpstr>
      <vt:lpstr>Arial</vt:lpstr>
      <vt:lpstr>等线</vt:lpstr>
      <vt:lpstr>等线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Windows10</dc:creator>
  <cp:lastModifiedBy>Nona-Parsa-Parinaz</cp:lastModifiedBy>
  <cp:revision>5</cp:revision>
  <dcterms:created xsi:type="dcterms:W3CDTF">2025-08-06T14:16:58Z</dcterms:created>
  <dcterms:modified xsi:type="dcterms:W3CDTF">2025-12-17T14:21:58Z</dcterms:modified>
</cp:coreProperties>
</file>