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5" r:id="rId3"/>
    <p:sldId id="266" r:id="rId4"/>
    <p:sldId id="267" r:id="rId5"/>
    <p:sldId id="268" r:id="rId6"/>
    <p:sldId id="269" r:id="rId7"/>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52" d="100"/>
          <a:sy n="52" d="100"/>
        </p:scale>
        <p:origin x="2573"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hmad.yudi.utomo" userId="4a40a5a6-7424-4cea-9447-d1823c424d00" providerId="ADAL" clId="{51A4B214-365F-4FCF-B4DD-C2EC99D851AA}"/>
    <pc:docChg chg="delSld">
      <pc:chgData name="rohmad.yudi.utomo" userId="4a40a5a6-7424-4cea-9447-d1823c424d00" providerId="ADAL" clId="{51A4B214-365F-4FCF-B4DD-C2EC99D851AA}" dt="2025-08-14T13:39:30.184" v="0" actId="47"/>
      <pc:docMkLst>
        <pc:docMk/>
      </pc:docMkLst>
      <pc:sldChg chg="del">
        <pc:chgData name="rohmad.yudi.utomo" userId="4a40a5a6-7424-4cea-9447-d1823c424d00" providerId="ADAL" clId="{51A4B214-365F-4FCF-B4DD-C2EC99D851AA}" dt="2025-08-14T13:39:30.184" v="0" actId="47"/>
        <pc:sldMkLst>
          <pc:docMk/>
          <pc:sldMk cId="3312476252" sldId="270"/>
        </pc:sldMkLst>
      </pc:sldChg>
      <pc:sldChg chg="del">
        <pc:chgData name="rohmad.yudi.utomo" userId="4a40a5a6-7424-4cea-9447-d1823c424d00" providerId="ADAL" clId="{51A4B214-365F-4FCF-B4DD-C2EC99D851AA}" dt="2025-08-14T13:39:30.184" v="0" actId="47"/>
        <pc:sldMkLst>
          <pc:docMk/>
          <pc:sldMk cId="2719028290" sldId="271"/>
        </pc:sldMkLst>
      </pc:sldChg>
      <pc:sldChg chg="del">
        <pc:chgData name="rohmad.yudi.utomo" userId="4a40a5a6-7424-4cea-9447-d1823c424d00" providerId="ADAL" clId="{51A4B214-365F-4FCF-B4DD-C2EC99D851AA}" dt="2025-08-14T13:39:30.184" v="0" actId="47"/>
        <pc:sldMkLst>
          <pc:docMk/>
          <pc:sldMk cId="2439830990" sldId="27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2DEFEF-45F2-429E-9594-53489A032C57}" type="datetimeFigureOut">
              <a:rPr lang="en-US" smtClean="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3CC86D-7CF7-4883-8923-2068734B95BF}" type="slidenum">
              <a:rPr lang="en-US" smtClean="0"/>
              <a:t>‹#›</a:t>
            </a:fld>
            <a:endParaRPr lang="en-US"/>
          </a:p>
        </p:txBody>
      </p:sp>
    </p:spTree>
    <p:extLst>
      <p:ext uri="{BB962C8B-B14F-4D97-AF65-F5344CB8AC3E}">
        <p14:creationId xmlns:p14="http://schemas.microsoft.com/office/powerpoint/2010/main" val="2209584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2DEFEF-45F2-429E-9594-53489A032C57}" type="datetimeFigureOut">
              <a:rPr lang="en-US" smtClean="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3CC86D-7CF7-4883-8923-2068734B95BF}" type="slidenum">
              <a:rPr lang="en-US" smtClean="0"/>
              <a:t>‹#›</a:t>
            </a:fld>
            <a:endParaRPr lang="en-US"/>
          </a:p>
        </p:txBody>
      </p:sp>
    </p:spTree>
    <p:extLst>
      <p:ext uri="{BB962C8B-B14F-4D97-AF65-F5344CB8AC3E}">
        <p14:creationId xmlns:p14="http://schemas.microsoft.com/office/powerpoint/2010/main" val="3394520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2DEFEF-45F2-429E-9594-53489A032C57}" type="datetimeFigureOut">
              <a:rPr lang="en-US" smtClean="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3CC86D-7CF7-4883-8923-2068734B95BF}" type="slidenum">
              <a:rPr lang="en-US" smtClean="0"/>
              <a:t>‹#›</a:t>
            </a:fld>
            <a:endParaRPr lang="en-US"/>
          </a:p>
        </p:txBody>
      </p:sp>
    </p:spTree>
    <p:extLst>
      <p:ext uri="{BB962C8B-B14F-4D97-AF65-F5344CB8AC3E}">
        <p14:creationId xmlns:p14="http://schemas.microsoft.com/office/powerpoint/2010/main" val="250390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2DEFEF-45F2-429E-9594-53489A032C57}" type="datetimeFigureOut">
              <a:rPr lang="en-US" smtClean="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3CC86D-7CF7-4883-8923-2068734B95BF}" type="slidenum">
              <a:rPr lang="en-US" smtClean="0"/>
              <a:t>‹#›</a:t>
            </a:fld>
            <a:endParaRPr lang="en-US"/>
          </a:p>
        </p:txBody>
      </p:sp>
    </p:spTree>
    <p:extLst>
      <p:ext uri="{BB962C8B-B14F-4D97-AF65-F5344CB8AC3E}">
        <p14:creationId xmlns:p14="http://schemas.microsoft.com/office/powerpoint/2010/main" val="4141638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2DEFEF-45F2-429E-9594-53489A032C57}" type="datetimeFigureOut">
              <a:rPr lang="en-US" smtClean="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3CC86D-7CF7-4883-8923-2068734B95BF}" type="slidenum">
              <a:rPr lang="en-US" smtClean="0"/>
              <a:t>‹#›</a:t>
            </a:fld>
            <a:endParaRPr lang="en-US"/>
          </a:p>
        </p:txBody>
      </p:sp>
    </p:spTree>
    <p:extLst>
      <p:ext uri="{BB962C8B-B14F-4D97-AF65-F5344CB8AC3E}">
        <p14:creationId xmlns:p14="http://schemas.microsoft.com/office/powerpoint/2010/main" val="3686225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2DEFEF-45F2-429E-9594-53489A032C57}" type="datetimeFigureOut">
              <a:rPr lang="en-US" smtClean="0"/>
              <a:t>8/14/2025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3CC86D-7CF7-4883-8923-2068734B95BF}" type="slidenum">
              <a:rPr lang="en-US" smtClean="0"/>
              <a:t>‹#›</a:t>
            </a:fld>
            <a:endParaRPr lang="en-US"/>
          </a:p>
        </p:txBody>
      </p:sp>
    </p:spTree>
    <p:extLst>
      <p:ext uri="{BB962C8B-B14F-4D97-AF65-F5344CB8AC3E}">
        <p14:creationId xmlns:p14="http://schemas.microsoft.com/office/powerpoint/2010/main" val="2988931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2DEFEF-45F2-429E-9594-53489A032C57}" type="datetimeFigureOut">
              <a:rPr lang="en-US" smtClean="0"/>
              <a:t>8/14/2025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3CC86D-7CF7-4883-8923-2068734B95BF}" type="slidenum">
              <a:rPr lang="en-US" smtClean="0"/>
              <a:t>‹#›</a:t>
            </a:fld>
            <a:endParaRPr lang="en-US"/>
          </a:p>
        </p:txBody>
      </p:sp>
    </p:spTree>
    <p:extLst>
      <p:ext uri="{BB962C8B-B14F-4D97-AF65-F5344CB8AC3E}">
        <p14:creationId xmlns:p14="http://schemas.microsoft.com/office/powerpoint/2010/main" val="195297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2DEFEF-45F2-429E-9594-53489A032C57}" type="datetimeFigureOut">
              <a:rPr lang="en-US" smtClean="0"/>
              <a:t>8/14/2025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3CC86D-7CF7-4883-8923-2068734B95BF}" type="slidenum">
              <a:rPr lang="en-US" smtClean="0"/>
              <a:t>‹#›</a:t>
            </a:fld>
            <a:endParaRPr lang="en-US"/>
          </a:p>
        </p:txBody>
      </p:sp>
    </p:spTree>
    <p:extLst>
      <p:ext uri="{BB962C8B-B14F-4D97-AF65-F5344CB8AC3E}">
        <p14:creationId xmlns:p14="http://schemas.microsoft.com/office/powerpoint/2010/main" val="72638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2DEFEF-45F2-429E-9594-53489A032C57}" type="datetimeFigureOut">
              <a:rPr lang="en-US" smtClean="0"/>
              <a:t>8/14/2025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3CC86D-7CF7-4883-8923-2068734B95BF}" type="slidenum">
              <a:rPr lang="en-US" smtClean="0"/>
              <a:t>‹#›</a:t>
            </a:fld>
            <a:endParaRPr lang="en-US"/>
          </a:p>
        </p:txBody>
      </p:sp>
    </p:spTree>
    <p:extLst>
      <p:ext uri="{BB962C8B-B14F-4D97-AF65-F5344CB8AC3E}">
        <p14:creationId xmlns:p14="http://schemas.microsoft.com/office/powerpoint/2010/main" val="2084068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72DEFEF-45F2-429E-9594-53489A032C57}" type="datetimeFigureOut">
              <a:rPr lang="en-US" smtClean="0"/>
              <a:t>8/14/2025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3CC86D-7CF7-4883-8923-2068734B95BF}" type="slidenum">
              <a:rPr lang="en-US" smtClean="0"/>
              <a:t>‹#›</a:t>
            </a:fld>
            <a:endParaRPr lang="en-US"/>
          </a:p>
        </p:txBody>
      </p:sp>
    </p:spTree>
    <p:extLst>
      <p:ext uri="{BB962C8B-B14F-4D97-AF65-F5344CB8AC3E}">
        <p14:creationId xmlns:p14="http://schemas.microsoft.com/office/powerpoint/2010/main" val="408531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72DEFEF-45F2-429E-9594-53489A032C57}" type="datetimeFigureOut">
              <a:rPr lang="en-US" smtClean="0"/>
              <a:t>8/14/2025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3CC86D-7CF7-4883-8923-2068734B95BF}" type="slidenum">
              <a:rPr lang="en-US" smtClean="0"/>
              <a:t>‹#›</a:t>
            </a:fld>
            <a:endParaRPr lang="en-US"/>
          </a:p>
        </p:txBody>
      </p:sp>
    </p:spTree>
    <p:extLst>
      <p:ext uri="{BB962C8B-B14F-4D97-AF65-F5344CB8AC3E}">
        <p14:creationId xmlns:p14="http://schemas.microsoft.com/office/powerpoint/2010/main" val="1938458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82000"/>
                  </a:schemeClr>
                </a:solidFill>
              </a:defRPr>
            </a:lvl1pPr>
          </a:lstStyle>
          <a:p>
            <a:fld id="{672DEFEF-45F2-429E-9594-53489A032C57}" type="datetimeFigureOut">
              <a:rPr lang="en-US" smtClean="0"/>
              <a:t>8/14/2025</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82000"/>
                  </a:schemeClr>
                </a:solidFill>
              </a:defRPr>
            </a:lvl1pPr>
          </a:lstStyle>
          <a:p>
            <a:fld id="{573CC86D-7CF7-4883-8923-2068734B95BF}" type="slidenum">
              <a:rPr lang="en-US" smtClean="0"/>
              <a:t>‹#›</a:t>
            </a:fld>
            <a:endParaRPr lang="en-US"/>
          </a:p>
        </p:txBody>
      </p:sp>
    </p:spTree>
    <p:extLst>
      <p:ext uri="{BB962C8B-B14F-4D97-AF65-F5344CB8AC3E}">
        <p14:creationId xmlns:p14="http://schemas.microsoft.com/office/powerpoint/2010/main" val="39753706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9CAEF-E394-D3A7-84B7-75A8CB43E3A8}"/>
              </a:ext>
            </a:extLst>
          </p:cNvPr>
          <p:cNvPicPr>
            <a:picLocks noChangeAspect="1"/>
          </p:cNvPicPr>
          <p:nvPr/>
        </p:nvPicPr>
        <p:blipFill>
          <a:blip r:embed="rId2"/>
          <a:stretch>
            <a:fillRect/>
          </a:stretch>
        </p:blipFill>
        <p:spPr>
          <a:xfrm>
            <a:off x="342900" y="444500"/>
            <a:ext cx="6172200" cy="6474396"/>
          </a:xfrm>
          <a:prstGeom prst="rect">
            <a:avLst/>
          </a:prstGeom>
        </p:spPr>
      </p:pic>
      <p:sp>
        <p:nvSpPr>
          <p:cNvPr id="6" name="TextBox 5">
            <a:extLst>
              <a:ext uri="{FF2B5EF4-FFF2-40B4-BE49-F238E27FC236}">
                <a16:creationId xmlns:a16="http://schemas.microsoft.com/office/drawing/2014/main" id="{D6BCE6AC-93F6-E0F4-D7EC-A6E4B281700C}"/>
              </a:ext>
            </a:extLst>
          </p:cNvPr>
          <p:cNvSpPr txBox="1"/>
          <p:nvPr/>
        </p:nvSpPr>
        <p:spPr>
          <a:xfrm>
            <a:off x="342900" y="6918896"/>
            <a:ext cx="5918200" cy="738664"/>
          </a:xfrm>
          <a:prstGeom prst="rect">
            <a:avLst/>
          </a:prstGeom>
          <a:noFill/>
        </p:spPr>
        <p:txBody>
          <a:bodyPr wrap="square">
            <a:spAutoFit/>
          </a:bodyPr>
          <a:lstStyle/>
          <a:p>
            <a:pPr algn="just">
              <a:spcAft>
                <a:spcPts val="800"/>
              </a:spcAft>
              <a:buNone/>
            </a:pPr>
            <a:r>
              <a:rPr lang="id-ID" sz="1400" b="1" kern="100" dirty="0">
                <a:effectLst/>
                <a:latin typeface="Times New Roman" panose="02020603050405020304" pitchFamily="18" charset="0"/>
                <a:ea typeface="游ゴシック" panose="020B0400000000000000" pitchFamily="50" charset="-128"/>
                <a:cs typeface="Times New Roman" panose="02020603050405020304" pitchFamily="18" charset="0"/>
              </a:rPr>
              <a:t>Supplementary Fig. (1)</a:t>
            </a:r>
            <a:r>
              <a:rPr lang="id-ID"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r>
              <a:rPr lang="en-US"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 Curation and analysis of curcumin derivatives database. (A) KNIME workflow for filtering curcumin derivatives. (B) PMI analysis of retrieved curcumin derivatives from the database</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6711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structure with green and red dots&#10;&#10;Description automatically generated with medium confidence">
            <a:extLst>
              <a:ext uri="{FF2B5EF4-FFF2-40B4-BE49-F238E27FC236}">
                <a16:creationId xmlns:a16="http://schemas.microsoft.com/office/drawing/2014/main" id="{70C1B450-48D1-A803-28DA-4A7F54A86958}"/>
              </a:ext>
            </a:extLst>
          </p:cNvPr>
          <p:cNvPicPr>
            <a:picLocks noChangeAspect="1"/>
          </p:cNvPicPr>
          <p:nvPr/>
        </p:nvPicPr>
        <p:blipFill>
          <a:blip r:embed="rId2">
            <a:extLst>
              <a:ext uri="{28A0092B-C50C-407E-A947-70E740481C1C}">
                <a14:useLocalDpi xmlns:a14="http://schemas.microsoft.com/office/drawing/2010/main" val="0"/>
              </a:ext>
            </a:extLst>
          </a:blip>
          <a:srcRect l="28657" t="23524" r="26766"/>
          <a:stretch/>
        </p:blipFill>
        <p:spPr>
          <a:xfrm>
            <a:off x="927186" y="748546"/>
            <a:ext cx="4437293" cy="3943396"/>
          </a:xfrm>
          <a:prstGeom prst="rect">
            <a:avLst/>
          </a:prstGeom>
        </p:spPr>
      </p:pic>
      <p:sp>
        <p:nvSpPr>
          <p:cNvPr id="6" name="TextBox 5">
            <a:extLst>
              <a:ext uri="{FF2B5EF4-FFF2-40B4-BE49-F238E27FC236}">
                <a16:creationId xmlns:a16="http://schemas.microsoft.com/office/drawing/2014/main" id="{7291AF48-89B0-346B-6CB0-BBBF9F132EE7}"/>
              </a:ext>
            </a:extLst>
          </p:cNvPr>
          <p:cNvSpPr txBox="1"/>
          <p:nvPr/>
        </p:nvSpPr>
        <p:spPr>
          <a:xfrm>
            <a:off x="297180" y="4953000"/>
            <a:ext cx="6134100" cy="738664"/>
          </a:xfrm>
          <a:prstGeom prst="rect">
            <a:avLst/>
          </a:prstGeom>
          <a:noFill/>
        </p:spPr>
        <p:txBody>
          <a:bodyPr wrap="square">
            <a:spAutoFit/>
          </a:bodyPr>
          <a:lstStyle/>
          <a:p>
            <a:pPr algn="just"/>
            <a:r>
              <a:rPr lang="id-ID" sz="1400" b="1" dirty="0">
                <a:effectLst/>
                <a:latin typeface="Times New Roman" panose="02020603050405020304" pitchFamily="18" charset="0"/>
                <a:ea typeface="游ゴシック" panose="020B0400000000000000" pitchFamily="50" charset="-128"/>
                <a:cs typeface="Times New Roman" panose="02020603050405020304" pitchFamily="18" charset="0"/>
              </a:rPr>
              <a:t>Supplementary Fig. (2)</a:t>
            </a:r>
            <a:r>
              <a:rPr lang="id-ID" sz="1400" dirty="0">
                <a:effectLst/>
                <a:latin typeface="Times New Roman" panose="02020603050405020304" pitchFamily="18" charset="0"/>
                <a:ea typeface="游ゴシック" panose="020B0400000000000000" pitchFamily="50" charset="-128"/>
                <a:cs typeface="Times New Roman" panose="02020603050405020304" pitchFamily="18" charset="0"/>
              </a:rPr>
              <a:t> The crystal structure of the redocking study used TAK-285 as the native ligand. Protein was illustrated as a grey ribbon while compounds and interacting amino acids were demonstrated as ball stick color</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5735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DC552E-E22D-F195-B22F-0F1D45E3BABB}"/>
              </a:ext>
            </a:extLst>
          </p:cNvPr>
          <p:cNvPicPr>
            <a:picLocks noChangeAspect="1"/>
          </p:cNvPicPr>
          <p:nvPr/>
        </p:nvPicPr>
        <p:blipFill>
          <a:blip r:embed="rId2"/>
          <a:stretch>
            <a:fillRect/>
          </a:stretch>
        </p:blipFill>
        <p:spPr>
          <a:xfrm>
            <a:off x="213360" y="258032"/>
            <a:ext cx="6278880" cy="6615673"/>
          </a:xfrm>
          <a:prstGeom prst="rect">
            <a:avLst/>
          </a:prstGeom>
        </p:spPr>
      </p:pic>
      <p:sp>
        <p:nvSpPr>
          <p:cNvPr id="6" name="TextBox 5">
            <a:extLst>
              <a:ext uri="{FF2B5EF4-FFF2-40B4-BE49-F238E27FC236}">
                <a16:creationId xmlns:a16="http://schemas.microsoft.com/office/drawing/2014/main" id="{84932A50-7EF9-36A8-831D-3D14947D6BE4}"/>
              </a:ext>
            </a:extLst>
          </p:cNvPr>
          <p:cNvSpPr txBox="1"/>
          <p:nvPr/>
        </p:nvSpPr>
        <p:spPr>
          <a:xfrm>
            <a:off x="213360" y="7062645"/>
            <a:ext cx="6385560" cy="1384995"/>
          </a:xfrm>
          <a:prstGeom prst="rect">
            <a:avLst/>
          </a:prstGeom>
          <a:noFill/>
        </p:spPr>
        <p:txBody>
          <a:bodyPr wrap="square">
            <a:spAutoFit/>
          </a:bodyPr>
          <a:lstStyle/>
          <a:p>
            <a:pPr algn="just"/>
            <a:r>
              <a:rPr lang="id-ID" sz="1400" b="1" dirty="0">
                <a:effectLst/>
                <a:latin typeface="Times New Roman" panose="02020603050405020304" pitchFamily="18" charset="0"/>
                <a:ea typeface="游ゴシック" panose="020B0400000000000000" pitchFamily="50" charset="-128"/>
                <a:cs typeface="Times New Roman" panose="02020603050405020304" pitchFamily="18" charset="0"/>
              </a:rPr>
              <a:t>Supplementary Fig. (3)</a:t>
            </a:r>
            <a:r>
              <a:rPr lang="id-ID" sz="1400" dirty="0">
                <a:effectLst/>
                <a:latin typeface="Times New Roman" panose="02020603050405020304" pitchFamily="18" charset="0"/>
                <a:ea typeface="游ゴシック" panose="020B0400000000000000" pitchFamily="50" charset="-128"/>
                <a:cs typeface="Times New Roman" panose="02020603050405020304" pitchFamily="18" charset="0"/>
              </a:rPr>
              <a:t>  Structural and conformational analysis of HER2 mutations (L755S, T798I, and T798M) and their Ramachandran plot. (A) Overal structure of kinase domain highlighting the mutation site. (B) Ramachandran plots for mutated residues. The green dots represent the conformational spaces of the Phi-Psi angles for mutated residues. Deviations from typically allowed regions (orange outlines) suggest changes in backbone conformational preferences</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6521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A6430-887C-FB7D-70E5-ABB2FDC8CF46}"/>
              </a:ext>
            </a:extLst>
          </p:cNvPr>
          <p:cNvPicPr>
            <a:picLocks noChangeAspect="1"/>
          </p:cNvPicPr>
          <p:nvPr/>
        </p:nvPicPr>
        <p:blipFill>
          <a:blip r:embed="rId2"/>
          <a:stretch>
            <a:fillRect/>
          </a:stretch>
        </p:blipFill>
        <p:spPr>
          <a:xfrm>
            <a:off x="0" y="711479"/>
            <a:ext cx="6858000" cy="4703521"/>
          </a:xfrm>
          <a:prstGeom prst="rect">
            <a:avLst/>
          </a:prstGeom>
        </p:spPr>
      </p:pic>
      <p:sp>
        <p:nvSpPr>
          <p:cNvPr id="10" name="TextBox 9">
            <a:extLst>
              <a:ext uri="{FF2B5EF4-FFF2-40B4-BE49-F238E27FC236}">
                <a16:creationId xmlns:a16="http://schemas.microsoft.com/office/drawing/2014/main" id="{35DC78E2-237A-8A8E-5446-E75D3D889E2C}"/>
              </a:ext>
            </a:extLst>
          </p:cNvPr>
          <p:cNvSpPr txBox="1"/>
          <p:nvPr/>
        </p:nvSpPr>
        <p:spPr>
          <a:xfrm>
            <a:off x="106680" y="5570696"/>
            <a:ext cx="6537960" cy="523220"/>
          </a:xfrm>
          <a:prstGeom prst="rect">
            <a:avLst/>
          </a:prstGeom>
          <a:noFill/>
        </p:spPr>
        <p:txBody>
          <a:bodyPr wrap="square">
            <a:spAutoFit/>
          </a:bodyPr>
          <a:lstStyle/>
          <a:p>
            <a:pPr algn="just"/>
            <a:r>
              <a:rPr lang="id-ID" sz="1400" b="1" dirty="0">
                <a:effectLst/>
                <a:latin typeface="Times New Roman" panose="02020603050405020304" pitchFamily="18" charset="0"/>
                <a:ea typeface="游ゴシック" panose="020B0400000000000000" pitchFamily="50" charset="-128"/>
                <a:cs typeface="Times New Roman" panose="02020603050405020304" pitchFamily="18" charset="0"/>
              </a:rPr>
              <a:t>Supplementary Fig. (4) </a:t>
            </a:r>
            <a:r>
              <a:rPr lang="id-ID" sz="1400" dirty="0">
                <a:effectLst/>
                <a:latin typeface="Times New Roman" panose="02020603050405020304" pitchFamily="18" charset="0"/>
                <a:ea typeface="游ゴシック" panose="020B0400000000000000" pitchFamily="50" charset="-128"/>
                <a:cs typeface="Times New Roman" panose="02020603050405020304" pitchFamily="18" charset="0"/>
              </a:rPr>
              <a:t> Binding interaction of Lapatinib and top five Curcumin Derivatives against HER2 L755S in 3D Visualization</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5694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A88166-8391-EE33-0CB3-39670DADB489}"/>
              </a:ext>
            </a:extLst>
          </p:cNvPr>
          <p:cNvPicPr>
            <a:picLocks noChangeAspect="1"/>
          </p:cNvPicPr>
          <p:nvPr/>
        </p:nvPicPr>
        <p:blipFill>
          <a:blip r:embed="rId2"/>
          <a:stretch>
            <a:fillRect/>
          </a:stretch>
        </p:blipFill>
        <p:spPr>
          <a:xfrm>
            <a:off x="0" y="761789"/>
            <a:ext cx="6858000" cy="4724822"/>
          </a:xfrm>
          <a:prstGeom prst="rect">
            <a:avLst/>
          </a:prstGeom>
        </p:spPr>
      </p:pic>
      <p:sp>
        <p:nvSpPr>
          <p:cNvPr id="7" name="TextBox 6">
            <a:extLst>
              <a:ext uri="{FF2B5EF4-FFF2-40B4-BE49-F238E27FC236}">
                <a16:creationId xmlns:a16="http://schemas.microsoft.com/office/drawing/2014/main" id="{F6D80C9F-6090-1A39-C300-8F262816CD86}"/>
              </a:ext>
            </a:extLst>
          </p:cNvPr>
          <p:cNvSpPr txBox="1"/>
          <p:nvPr/>
        </p:nvSpPr>
        <p:spPr>
          <a:xfrm>
            <a:off x="160283" y="5646370"/>
            <a:ext cx="6524296" cy="523220"/>
          </a:xfrm>
          <a:prstGeom prst="rect">
            <a:avLst/>
          </a:prstGeom>
          <a:noFill/>
        </p:spPr>
        <p:txBody>
          <a:bodyPr wrap="square">
            <a:spAutoFit/>
          </a:bodyPr>
          <a:lstStyle/>
          <a:p>
            <a:pPr algn="just"/>
            <a:r>
              <a:rPr lang="id-ID" sz="1400" b="1" dirty="0">
                <a:effectLst/>
                <a:latin typeface="Times New Roman" panose="02020603050405020304" pitchFamily="18" charset="0"/>
                <a:ea typeface="游ゴシック" panose="020B0400000000000000" pitchFamily="50" charset="-128"/>
                <a:cs typeface="Times New Roman" panose="02020603050405020304" pitchFamily="18" charset="0"/>
              </a:rPr>
              <a:t>Supplementary Fig. (5)</a:t>
            </a:r>
            <a:r>
              <a:rPr lang="id-ID" sz="1400" dirty="0">
                <a:effectLst/>
                <a:latin typeface="Times New Roman" panose="02020603050405020304" pitchFamily="18" charset="0"/>
                <a:ea typeface="游ゴシック" panose="020B0400000000000000" pitchFamily="50" charset="-128"/>
                <a:cs typeface="Times New Roman" panose="02020603050405020304" pitchFamily="18" charset="0"/>
              </a:rPr>
              <a:t> Binding interaction of Lapatinib and top five Curcumin Derivatives against HER2 T798I in 3D Visualization</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7402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D6B732-E791-F827-0666-C70984775039}"/>
              </a:ext>
            </a:extLst>
          </p:cNvPr>
          <p:cNvPicPr>
            <a:picLocks noChangeAspect="1"/>
          </p:cNvPicPr>
          <p:nvPr/>
        </p:nvPicPr>
        <p:blipFill>
          <a:blip r:embed="rId2"/>
          <a:stretch>
            <a:fillRect/>
          </a:stretch>
        </p:blipFill>
        <p:spPr>
          <a:xfrm>
            <a:off x="0" y="796828"/>
            <a:ext cx="6858000" cy="4726459"/>
          </a:xfrm>
          <a:prstGeom prst="rect">
            <a:avLst/>
          </a:prstGeom>
        </p:spPr>
      </p:pic>
      <p:sp>
        <p:nvSpPr>
          <p:cNvPr id="8" name="TextBox 7">
            <a:extLst>
              <a:ext uri="{FF2B5EF4-FFF2-40B4-BE49-F238E27FC236}">
                <a16:creationId xmlns:a16="http://schemas.microsoft.com/office/drawing/2014/main" id="{6000C301-5FCE-9CB5-DDA7-7D00A2F80E96}"/>
              </a:ext>
            </a:extLst>
          </p:cNvPr>
          <p:cNvSpPr txBox="1"/>
          <p:nvPr/>
        </p:nvSpPr>
        <p:spPr>
          <a:xfrm>
            <a:off x="174812" y="5693966"/>
            <a:ext cx="6477000" cy="523220"/>
          </a:xfrm>
          <a:prstGeom prst="rect">
            <a:avLst/>
          </a:prstGeom>
          <a:noFill/>
        </p:spPr>
        <p:txBody>
          <a:bodyPr wrap="square">
            <a:spAutoFit/>
          </a:bodyPr>
          <a:lstStyle/>
          <a:p>
            <a:pPr algn="just"/>
            <a:r>
              <a:rPr lang="id-ID" sz="1400" b="1" dirty="0">
                <a:effectLst/>
                <a:latin typeface="Times New Roman" panose="02020603050405020304" pitchFamily="18" charset="0"/>
                <a:ea typeface="游ゴシック" panose="020B0400000000000000" pitchFamily="50" charset="-128"/>
                <a:cs typeface="Times New Roman" panose="02020603050405020304" pitchFamily="18" charset="0"/>
              </a:rPr>
              <a:t>Supplementary Fig. (6)</a:t>
            </a:r>
            <a:r>
              <a:rPr lang="id-ID" sz="1400" dirty="0">
                <a:effectLst/>
                <a:latin typeface="Times New Roman" panose="02020603050405020304" pitchFamily="18" charset="0"/>
                <a:ea typeface="游ゴシック" panose="020B0400000000000000" pitchFamily="50" charset="-128"/>
                <a:cs typeface="Times New Roman" panose="02020603050405020304" pitchFamily="18" charset="0"/>
              </a:rPr>
              <a:t> Binding interaction of Lapatinib and top five Curcumin Derivatives against HER2T798M in 3D Visualization</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53306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185</TotalTime>
  <Words>215</Words>
  <Application>Microsoft Office PowerPoint</Application>
  <PresentationFormat>A4 Paper (210x297 mm)</PresentationFormat>
  <Paragraphs>6</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Aptos</vt:lpstr>
      <vt:lpstr>Aptos Display</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rohmad.yudi.utomo</dc:creator>
  <cp:lastModifiedBy>rohmad.yudi.utomo</cp:lastModifiedBy>
  <cp:revision>3</cp:revision>
  <dcterms:created xsi:type="dcterms:W3CDTF">2025-08-14T07:40:56Z</dcterms:created>
  <dcterms:modified xsi:type="dcterms:W3CDTF">2025-08-14T13:39:34Z</dcterms:modified>
</cp:coreProperties>
</file>