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61"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1" autoAdjust="0"/>
  </p:normalViewPr>
  <p:slideViewPr>
    <p:cSldViewPr snapToGrid="0">
      <p:cViewPr varScale="1">
        <p:scale>
          <a:sx n="56" d="100"/>
          <a:sy n="56" d="100"/>
        </p:scale>
        <p:origin x="10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13F1B-8AF0-4769-91BE-2F603DF1F625}"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DB2B2-295E-4623-983F-BB2728F66E1B}" type="slidenum">
              <a:rPr lang="en-US" smtClean="0"/>
              <a:t>‹#›</a:t>
            </a:fld>
            <a:endParaRPr lang="en-US"/>
          </a:p>
        </p:txBody>
      </p:sp>
    </p:spTree>
    <p:extLst>
      <p:ext uri="{BB962C8B-B14F-4D97-AF65-F5344CB8AC3E}">
        <p14:creationId xmlns:p14="http://schemas.microsoft.com/office/powerpoint/2010/main" val="401253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Supplementary Figure 1. </a:t>
            </a:r>
            <a:r>
              <a:rPr lang="en-US" sz="1800" dirty="0">
                <a:effectLst/>
                <a:latin typeface="Times New Roman" panose="02020603050405020304" pitchFamily="18" charset="0"/>
                <a:ea typeface="Calibri" panose="020F0502020204030204" pitchFamily="34" charset="0"/>
                <a:cs typeface="Arial" panose="020B0604020202020204" pitchFamily="34" charset="0"/>
              </a:rPr>
              <a:t>Gene expression of PDCD1 and PLR-hub genes in normal breast tissues and major breast cancer subtypes. (A) PDCD1 gene expression. (B) STAT1 gene expression. (C) CCL5 gene expression. (D) PSMB9 gene expression. (E) CXCL10 gene expression. (F) B2M gene expression. (G) ITGB2 gene expression. (H) IRF1 gene expression. (I) CCL2 gene expression. (J) HLA-B gene expression. (K) GBP1 gene expression. Welch's t-test compared the normal breast tissue group with the HER2</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breast cancer group; *P &lt; 0.05; **P &lt; 0.01; ***P &lt; 0.001.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EDB2B2-295E-4623-983F-BB2728F66E1B}" type="slidenum">
              <a:rPr lang="en-US" smtClean="0"/>
              <a:t>1</a:t>
            </a:fld>
            <a:endParaRPr lang="en-US"/>
          </a:p>
        </p:txBody>
      </p:sp>
    </p:spTree>
    <p:extLst>
      <p:ext uri="{BB962C8B-B14F-4D97-AF65-F5344CB8AC3E}">
        <p14:creationId xmlns:p14="http://schemas.microsoft.com/office/powerpoint/2010/main" val="255747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Supplementary Figure 2. </a:t>
            </a:r>
            <a:r>
              <a:rPr lang="en-US" sz="1800" dirty="0">
                <a:effectLst/>
                <a:latin typeface="Times New Roman" panose="02020603050405020304" pitchFamily="18" charset="0"/>
                <a:ea typeface="Calibri" panose="020F0502020204030204" pitchFamily="34" charset="0"/>
                <a:cs typeface="Arial" panose="020B0604020202020204" pitchFamily="34" charset="0"/>
              </a:rPr>
              <a:t>Gene expression of PDCD1 and PLR-hub genes in HER2</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and HER2</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breast cancer subtypes. (A) PDCD1 gene expression. (B) STAT1 gene expression. (C) CCL5 gene expression. (D) PSMB9 gene expression. (E) CXCL10 gene expression. (F) B2M gene expression. (G) ITGB2 gene expression. (H) IRF1 gene expression. (I) CCL2 gene expression. (J) HLA-B gene expression. (K) GBP1 gene expression. Welch's t-test was used to compare the HER2</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group with the HER2</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group; the p-value is represented at the bottom right of the graphs.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EDB2B2-295E-4623-983F-BB2728F66E1B}" type="slidenum">
              <a:rPr lang="en-US" smtClean="0"/>
              <a:t>2</a:t>
            </a:fld>
            <a:endParaRPr lang="en-US"/>
          </a:p>
        </p:txBody>
      </p:sp>
    </p:spTree>
    <p:extLst>
      <p:ext uri="{BB962C8B-B14F-4D97-AF65-F5344CB8AC3E}">
        <p14:creationId xmlns:p14="http://schemas.microsoft.com/office/powerpoint/2010/main" val="42309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Supplementary Figure 3. </a:t>
            </a:r>
            <a:r>
              <a:rPr lang="en-US" sz="1800" dirty="0">
                <a:effectLst/>
                <a:latin typeface="Times New Roman" panose="02020603050405020304" pitchFamily="18" charset="0"/>
                <a:ea typeface="Calibri" panose="020F0502020204030204" pitchFamily="34" charset="0"/>
                <a:cs typeface="Arial" panose="020B0604020202020204" pitchFamily="34" charset="0"/>
              </a:rPr>
              <a:t>A comprehensive analysis of the relation between PLR-hub gene expression and TP53 mutation status in breast cancer. (A) PDCD1 gene expression. (B) STAT1 gene expression. (C) CCL5 gene expression. (D) PSMB9 gene expression. (E) CXCL10 gene expression. (F) B2M gene expression. (G) ITGB2 gene expression. (H) IRF1 gene expression. (I) CCL2 gene expression. (J) HLA-B gene expression. (K) GBP1 gene expression. Welch's t-test compared the normal breast tissue, TP53-mutant breast cancer, and TP53-non-mutant breast cancer groups; *P &lt; 0.05; **P &lt; 0.01; ***P &lt; 0.001.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EDB2B2-295E-4623-983F-BB2728F66E1B}" type="slidenum">
              <a:rPr lang="en-US" smtClean="0"/>
              <a:t>3</a:t>
            </a:fld>
            <a:endParaRPr lang="en-US"/>
          </a:p>
        </p:txBody>
      </p:sp>
    </p:spTree>
    <p:extLst>
      <p:ext uri="{BB962C8B-B14F-4D97-AF65-F5344CB8AC3E}">
        <p14:creationId xmlns:p14="http://schemas.microsoft.com/office/powerpoint/2010/main" val="391759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Supplementary Figure 4. </a:t>
            </a:r>
            <a:r>
              <a:rPr lang="en-US" sz="1800" dirty="0">
                <a:effectLst/>
                <a:latin typeface="Times New Roman" panose="02020603050405020304" pitchFamily="18" charset="0"/>
                <a:ea typeface="Calibri" panose="020F0502020204030204" pitchFamily="34" charset="0"/>
                <a:cs typeface="Arial" panose="020B0604020202020204" pitchFamily="34" charset="0"/>
              </a:rPr>
              <a:t>Correlation and survival analysis for PDCD1 and PLR-hub genes in HER2</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breast cancer. (A) GEPIA correlation between PDCD1 and PLR-hub genes. Spearman’s correlation was used to estimate the correlation, and the p-value was derived from the strength of the association. (B) TIMER 2.0 correlation between PDCD1 and PLR-hub genes. Spearman’s correlation was used to estimate the correlation, and the p-value was derived from the strength of the association. (C) Survival analysis of PDCD1 and PLR-hub genes using KMPlotter in HER2⁺/ER</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/PR</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breast cancer patients. The Log-Rank Test was used for prognostic value statistical analysis, and log-rank P, RFS, and HR were presented for the PDCD1 and PLR-hub genes.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EDB2B2-295E-4623-983F-BB2728F66E1B}" type="slidenum">
              <a:rPr lang="en-US" smtClean="0"/>
              <a:t>4</a:t>
            </a:fld>
            <a:endParaRPr lang="en-US"/>
          </a:p>
        </p:txBody>
      </p:sp>
    </p:spTree>
    <p:extLst>
      <p:ext uri="{BB962C8B-B14F-4D97-AF65-F5344CB8AC3E}">
        <p14:creationId xmlns:p14="http://schemas.microsoft.com/office/powerpoint/2010/main" val="314001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Supplementary Figure 5. </a:t>
            </a:r>
            <a:r>
              <a:rPr lang="en-US" sz="1800" dirty="0">
                <a:effectLst/>
                <a:latin typeface="Times New Roman" panose="02020603050405020304" pitchFamily="18" charset="0"/>
                <a:ea typeface="Calibri" panose="020F0502020204030204" pitchFamily="34" charset="0"/>
                <a:cs typeface="Arial" panose="020B0604020202020204" pitchFamily="34" charset="0"/>
              </a:rPr>
              <a:t>Genetic alterations in PDCD1 and PLR-hub genes in breast cancer samples from the TCGA PanCancer atlas study. (A) Oncoprint analysis of PDCD1 and PLR-hub genes in breast cancer samples. (B) Alterations in PDCD1. (C) Alterations in STAT1. (D) Alterations in CCL5. (E) Alterations in PSMB9. (F) Alterations in CXCL10. (G) Alterations in B2M. (H) Alterations in ITGB2. (I) Alterations in IRF1. (J) Alterations in CCL2. (K) Alterations in HLA-B. (L) Alterations in GBP1. Putative copy number alterations from GISTIC, and mRNA expression z-scores relative to all samples (log RNA Seq V2 RSEM) are exhibited as a box and whisker plot for PDCD1 and PLR-hub genes.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EDB2B2-295E-4623-983F-BB2728F66E1B}" type="slidenum">
              <a:rPr lang="en-US" smtClean="0"/>
              <a:t>5</a:t>
            </a:fld>
            <a:endParaRPr lang="en-US"/>
          </a:p>
        </p:txBody>
      </p:sp>
    </p:spTree>
    <p:extLst>
      <p:ext uri="{BB962C8B-B14F-4D97-AF65-F5344CB8AC3E}">
        <p14:creationId xmlns:p14="http://schemas.microsoft.com/office/powerpoint/2010/main" val="266561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cs typeface="Arial" panose="020B0604020202020204" pitchFamily="34" charset="0"/>
              </a:rPr>
              <a:t>Supplementary </a:t>
            </a:r>
            <a:r>
              <a:rPr lang="en-US" sz="1800" smtClean="0">
                <a:effectLst/>
                <a:latin typeface="Times New Roman" panose="02020603050405020304" pitchFamily="18" charset="0"/>
                <a:ea typeface="Calibri" panose="020F0502020204030204" pitchFamily="34" charset="0"/>
                <a:cs typeface="Arial" panose="020B0604020202020204" pitchFamily="34" charset="0"/>
              </a:rPr>
              <a:t>Figure 6. </a:t>
            </a:r>
            <a:r>
              <a:rPr lang="en-US" sz="1800" dirty="0">
                <a:effectLst/>
                <a:latin typeface="Times New Roman" panose="02020603050405020304" pitchFamily="18" charset="0"/>
                <a:ea typeface="Calibri" panose="020F0502020204030204" pitchFamily="34" charset="0"/>
                <a:cs typeface="Arial" panose="020B0604020202020204" pitchFamily="34" charset="0"/>
              </a:rPr>
              <a:t>Graphical illustration of tumor-intrinsic PLR regulatory network driving lapatinib-resistant HER2⁺/ER</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/PR</a:t>
            </a:r>
            <a:r>
              <a:rPr lang="en-US" sz="1800"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breast cancer.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The visualization was created using PowerPoint</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EDB2B2-295E-4623-983F-BB2728F66E1B}" type="slidenum">
              <a:rPr lang="en-US" smtClean="0"/>
              <a:t>6</a:t>
            </a:fld>
            <a:endParaRPr lang="en-US"/>
          </a:p>
        </p:txBody>
      </p:sp>
    </p:spTree>
    <p:extLst>
      <p:ext uri="{BB962C8B-B14F-4D97-AF65-F5344CB8AC3E}">
        <p14:creationId xmlns:p14="http://schemas.microsoft.com/office/powerpoint/2010/main" val="183648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AC76-62F3-4B12-82CF-3A533FC771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42167-2914-41FD-A88E-FA5829BD235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A30D95-5BE1-44D8-9B9F-4BF38C442D4B}"/>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5" name="Footer Placeholder 4">
            <a:extLst>
              <a:ext uri="{FF2B5EF4-FFF2-40B4-BE49-F238E27FC236}">
                <a16:creationId xmlns:a16="http://schemas.microsoft.com/office/drawing/2014/main" id="{01EC0018-E1DA-44D8-85D2-02D3B3A1E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4EBEC-1EE1-4532-9C47-B94FD0EFDF76}"/>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336218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39E1-CF7C-49C1-A1C2-708F4DF89C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82723-C536-4347-9834-32D66D26BD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54E2C-C9E6-46A4-BA23-660F0EEBA558}"/>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5" name="Footer Placeholder 4">
            <a:extLst>
              <a:ext uri="{FF2B5EF4-FFF2-40B4-BE49-F238E27FC236}">
                <a16:creationId xmlns:a16="http://schemas.microsoft.com/office/drawing/2014/main" id="{BF0A833D-C8F8-4A52-82B4-C8B1BF17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E24E1-C42B-4738-81CA-984A2B8C54D2}"/>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32924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6890C-E1AA-44C0-AB24-CDD89C1958EB}"/>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FC01C-D0FD-49C2-A925-F56307A980F2}"/>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7DBD-EBCD-457E-864F-A0CC7ED0EA5D}"/>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5" name="Footer Placeholder 4">
            <a:extLst>
              <a:ext uri="{FF2B5EF4-FFF2-40B4-BE49-F238E27FC236}">
                <a16:creationId xmlns:a16="http://schemas.microsoft.com/office/drawing/2014/main" id="{3E59FC42-945D-4089-9F43-7F1D1B390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AA2D0-3CF3-4EFF-A227-4CFF8D66D6F4}"/>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422783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6D23-9384-49EA-8406-8001A56D9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46BA0-E2FB-4F5A-AADF-525E8E5008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52647-10AC-4D62-89E2-046380444CD0}"/>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5" name="Footer Placeholder 4">
            <a:extLst>
              <a:ext uri="{FF2B5EF4-FFF2-40B4-BE49-F238E27FC236}">
                <a16:creationId xmlns:a16="http://schemas.microsoft.com/office/drawing/2014/main" id="{8DBB8E7E-1ED2-4DDD-A874-C44067C54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A0908-2555-4EBC-A02B-FA0A56656F65}"/>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10527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9BE5-8EA0-4D89-8216-9353F093BD43}"/>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57DDD3-3BDC-42A6-BF16-FD7CDF418B97}"/>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98813-FA1F-4221-BDE1-C5ACDD0DE466}"/>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5" name="Footer Placeholder 4">
            <a:extLst>
              <a:ext uri="{FF2B5EF4-FFF2-40B4-BE49-F238E27FC236}">
                <a16:creationId xmlns:a16="http://schemas.microsoft.com/office/drawing/2014/main" id="{0B7EDA14-C647-4B7E-A51A-A0FAB5403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3B930-AEAF-48C3-AB8F-B055FFC5C1E6}"/>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300972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7D51-50B2-4BD2-88E6-476F63692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6AE43-F653-4978-BA5E-6C3EE331597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5270F3-E0E8-4B17-A4F2-15A72311610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6002E-A91C-4C33-A55C-56C9614CF1E8}"/>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6" name="Footer Placeholder 5">
            <a:extLst>
              <a:ext uri="{FF2B5EF4-FFF2-40B4-BE49-F238E27FC236}">
                <a16:creationId xmlns:a16="http://schemas.microsoft.com/office/drawing/2014/main" id="{EBB2C055-7A59-477E-BBE3-A1114747C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E4A5A-B58F-410E-A872-C0FC90C2F433}"/>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9629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0FBF-B00D-405B-BE97-74CE2F406835}"/>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3BBE2D-9B09-4DCA-9232-0222E07D269B}"/>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2BED8-A1AE-4D2B-886E-1943C66060E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971A5A-1A2F-40C6-B8E1-DF8093E3D79B}"/>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9BDA80-B08A-49CD-8E3B-6145A2B47609}"/>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CAE4C8-08E9-4E5A-AEBF-2B888067ACB6}"/>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8" name="Footer Placeholder 7">
            <a:extLst>
              <a:ext uri="{FF2B5EF4-FFF2-40B4-BE49-F238E27FC236}">
                <a16:creationId xmlns:a16="http://schemas.microsoft.com/office/drawing/2014/main" id="{48DF5220-7487-41FF-82DD-0BA743015F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64150E-09CE-4B14-8F87-DA725DB29141}"/>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198801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B9B8-9785-40CB-AC2B-1945869EA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EE9E5-A2DD-401B-A42C-6298A4A8D1E9}"/>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4" name="Footer Placeholder 3">
            <a:extLst>
              <a:ext uri="{FF2B5EF4-FFF2-40B4-BE49-F238E27FC236}">
                <a16:creationId xmlns:a16="http://schemas.microsoft.com/office/drawing/2014/main" id="{1457865C-1BA1-41BC-88E2-96F4DC7833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1DE392-4FB1-4B7B-A84D-9A8424A7341A}"/>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249363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91372-9161-4F34-A98B-CE9CDB38BB0E}"/>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3" name="Footer Placeholder 2">
            <a:extLst>
              <a:ext uri="{FF2B5EF4-FFF2-40B4-BE49-F238E27FC236}">
                <a16:creationId xmlns:a16="http://schemas.microsoft.com/office/drawing/2014/main" id="{CB2A1C6B-ACED-46D4-BF7F-27185207D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8F4F85-6A98-4942-B56A-E1B70185D659}"/>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224888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34B7-F108-4FD6-8543-A3E1A7CF4EB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07BE1C-B803-4728-901F-B03251F9A61C}"/>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D296A1-4D88-4D3B-9D83-4B0507B981A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88BDB-1C07-4581-8FD1-1C29E6C59E8D}"/>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6" name="Footer Placeholder 5">
            <a:extLst>
              <a:ext uri="{FF2B5EF4-FFF2-40B4-BE49-F238E27FC236}">
                <a16:creationId xmlns:a16="http://schemas.microsoft.com/office/drawing/2014/main" id="{EA4218B1-2489-4A8B-B54A-E53FE7982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DB2DD-7E5A-428D-8774-0F7D0A27149B}"/>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99152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DB49-2733-4CEE-B899-2DB9373214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8800D4-B267-49DE-89BD-08D488DBF991}"/>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504B57CF-F29F-4E66-AB6E-7D71C4AC60B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42FAE-5941-416E-A0AC-D659DB4CBCD9}"/>
              </a:ext>
            </a:extLst>
          </p:cNvPr>
          <p:cNvSpPr>
            <a:spLocks noGrp="1"/>
          </p:cNvSpPr>
          <p:nvPr>
            <p:ph type="dt" sz="half" idx="10"/>
          </p:nvPr>
        </p:nvSpPr>
        <p:spPr/>
        <p:txBody>
          <a:bodyPr/>
          <a:lstStyle/>
          <a:p>
            <a:fld id="{85AC3EF8-F89A-4A7B-AC03-4B3F9DAA6DDA}" type="datetimeFigureOut">
              <a:rPr lang="en-US" smtClean="0"/>
              <a:t>1/31/2026</a:t>
            </a:fld>
            <a:endParaRPr lang="en-US"/>
          </a:p>
        </p:txBody>
      </p:sp>
      <p:sp>
        <p:nvSpPr>
          <p:cNvPr id="6" name="Footer Placeholder 5">
            <a:extLst>
              <a:ext uri="{FF2B5EF4-FFF2-40B4-BE49-F238E27FC236}">
                <a16:creationId xmlns:a16="http://schemas.microsoft.com/office/drawing/2014/main" id="{8ACCB69B-763C-4E2F-B52F-D97A455C1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C8516-D3F9-45DA-BD83-78C807FF5991}"/>
              </a:ext>
            </a:extLst>
          </p:cNvPr>
          <p:cNvSpPr>
            <a:spLocks noGrp="1"/>
          </p:cNvSpPr>
          <p:nvPr>
            <p:ph type="sldNum" sz="quarter" idx="12"/>
          </p:nvPr>
        </p:nvSpPr>
        <p:spPr/>
        <p:txBody>
          <a:bodyPr/>
          <a:lstStyle/>
          <a:p>
            <a:fld id="{BE48676B-4D38-4E34-9E43-EFA2198AD577}" type="slidenum">
              <a:rPr lang="en-US" smtClean="0"/>
              <a:t>‹#›</a:t>
            </a:fld>
            <a:endParaRPr lang="en-US"/>
          </a:p>
        </p:txBody>
      </p:sp>
    </p:spTree>
    <p:extLst>
      <p:ext uri="{BB962C8B-B14F-4D97-AF65-F5344CB8AC3E}">
        <p14:creationId xmlns:p14="http://schemas.microsoft.com/office/powerpoint/2010/main" val="153346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12461-D75D-4246-A067-87C8FBADC5B0}"/>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04D465-ED0F-42CB-B42D-5CC00A041FFD}"/>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2B73D-BD22-49A1-8A0D-9B54F4FA754B}"/>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C3EF8-F89A-4A7B-AC03-4B3F9DAA6DDA}" type="datetimeFigureOut">
              <a:rPr lang="en-US" smtClean="0"/>
              <a:t>1/31/2026</a:t>
            </a:fld>
            <a:endParaRPr lang="en-US"/>
          </a:p>
        </p:txBody>
      </p:sp>
      <p:sp>
        <p:nvSpPr>
          <p:cNvPr id="5" name="Footer Placeholder 4">
            <a:extLst>
              <a:ext uri="{FF2B5EF4-FFF2-40B4-BE49-F238E27FC236}">
                <a16:creationId xmlns:a16="http://schemas.microsoft.com/office/drawing/2014/main" id="{C2C4F1C4-09E0-402C-9191-A1DB9F03B2B6}"/>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D187A7-3A8C-4440-9D82-DFF1D6F098A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8676B-4D38-4E34-9E43-EFA2198AD577}" type="slidenum">
              <a:rPr lang="en-US" smtClean="0"/>
              <a:t>‹#›</a:t>
            </a:fld>
            <a:endParaRPr lang="en-US"/>
          </a:p>
        </p:txBody>
      </p:sp>
    </p:spTree>
    <p:extLst>
      <p:ext uri="{BB962C8B-B14F-4D97-AF65-F5344CB8AC3E}">
        <p14:creationId xmlns:p14="http://schemas.microsoft.com/office/powerpoint/2010/main" val="287904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142BD0-43B3-4C42-B5A8-CD029969D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3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D4201-0EFE-46EC-AF4E-BD5E42BAC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325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9B9D73-BDF1-4447-983B-F520A5903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038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AB8D2A-4BAB-42CF-8CF5-DA1673794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717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BC59A-0BF0-4097-8EBE-23BD63A247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42756" y="0"/>
            <a:ext cx="6306487" cy="6858000"/>
          </a:xfrm>
          <a:prstGeom prst="rect">
            <a:avLst/>
          </a:prstGeom>
        </p:spPr>
      </p:pic>
      <p:pic>
        <p:nvPicPr>
          <p:cNvPr id="9" name="Picture 8">
            <a:extLst>
              <a:ext uri="{FF2B5EF4-FFF2-40B4-BE49-F238E27FC236}">
                <a16:creationId xmlns:a16="http://schemas.microsoft.com/office/drawing/2014/main" id="{A159B731-41EE-49EF-BB54-E6AC3B9FA14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2454" y="5915108"/>
            <a:ext cx="1555417" cy="199729"/>
          </a:xfrm>
          <a:prstGeom prst="rect">
            <a:avLst/>
          </a:prstGeom>
        </p:spPr>
      </p:pic>
    </p:spTree>
    <p:extLst>
      <p:ext uri="{BB962C8B-B14F-4D97-AF65-F5344CB8AC3E}">
        <p14:creationId xmlns:p14="http://schemas.microsoft.com/office/powerpoint/2010/main" val="390250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FC99C-1B3E-4B2D-B447-EDBB1AB95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9758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TotalTime>
  <Words>658</Words>
  <Application>Microsoft Office PowerPoint</Application>
  <PresentationFormat>Widescreen</PresentationFormat>
  <Paragraphs>12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Alhallaq</dc:creator>
  <cp:lastModifiedBy>Nona-Parsa-Parinaz</cp:lastModifiedBy>
  <cp:revision>8</cp:revision>
  <dcterms:created xsi:type="dcterms:W3CDTF">2025-09-29T16:30:03Z</dcterms:created>
  <dcterms:modified xsi:type="dcterms:W3CDTF">2026-02-01T12:21:55Z</dcterms:modified>
</cp:coreProperties>
</file>