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8" r:id="rId4"/>
    <p:sldId id="265" r:id="rId5"/>
    <p:sldId id="266" r:id="rId6"/>
    <p:sldId id="267" r:id="rId7"/>
    <p:sldId id="270" r:id="rId8"/>
    <p:sldId id="26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E88D-0319-B9E0-617D-B9A721EA2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6C23C7C-EF64-1C38-FBD1-0D17B0471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7CF10A3-6581-721C-537B-A163C1633438}"/>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064EF520-DE80-124E-CFD4-14D69D5840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883FAEA-8544-4958-2A9C-EB6BD2AE33C9}"/>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316696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F739-63DB-31A2-58CD-272AB489098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CCE09C8-9D8E-B313-DC81-874A6BCE9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F2055EF-E3DB-6A24-06B3-5C29AD5E04BD}"/>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8A57C0C2-F8CA-0A83-2041-048D9A004F7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932A15E-B32E-535F-D831-5C44BFD44EC9}"/>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31728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46C1A-0794-D397-81E7-95BF305A9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15736D8-3689-AD32-DB56-1BAEC10CDC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A2EDF7E-9665-5DED-8757-C0DE761B3DB1}"/>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5B2DA83F-3005-EE55-0D26-5A933487DE6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6A62707-DF50-8BE9-E240-81860E98A04C}"/>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264723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8C91-6718-FA16-43DC-09D2350C93F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B384589-D4FD-DA85-43D6-72DA968F3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3E8A54-71A0-94FB-D4B2-6EA014937FD5}"/>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C982F840-7A74-82D1-ACDF-D4807454C90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C0BAACE-B52E-2B33-979D-0AEFFE7D65DD}"/>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141421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2134-98BC-613C-BD0E-6E4191643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050C3DA-CB48-F2FF-C96E-90ADB6B40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A2852-90B8-AA13-6BD7-487EA73D2ADF}"/>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B5FDE916-C015-02D5-89AD-FAD1C99B3EF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31AD19-10F6-9BCC-1370-9A3E4B99342D}"/>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74903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677C-DDBE-513B-28EC-41E15F3048B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88CAFD7-D695-6B0B-0FEA-71AFAD376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7A2256F-A5A0-EF94-732C-31FBF6288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FD21E84-606B-550F-71E7-703AD13D8326}"/>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6" name="Footer Placeholder 5">
            <a:extLst>
              <a:ext uri="{FF2B5EF4-FFF2-40B4-BE49-F238E27FC236}">
                <a16:creationId xmlns:a16="http://schemas.microsoft.com/office/drawing/2014/main" id="{EE4A90BE-3ABF-ACA8-DFF2-EFF828F8A6F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0496F99-B98D-E0F0-A0A6-7375DA9A9DA7}"/>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20665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AE7A-8EA9-91E8-B37E-6545DEE45E4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84911B4-4407-3255-4691-EBC1BB0CD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B54E0-A12D-7A75-0FA3-A2CBB1E86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FF11777-ABDF-564D-89E9-48FAB41F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5A4EE-1CCF-B6A3-2390-CEADDDA60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BB11693-31F9-BD34-0724-F69AB4CC745A}"/>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8" name="Footer Placeholder 7">
            <a:extLst>
              <a:ext uri="{FF2B5EF4-FFF2-40B4-BE49-F238E27FC236}">
                <a16:creationId xmlns:a16="http://schemas.microsoft.com/office/drawing/2014/main" id="{DD86C3D4-CEBF-D218-37A2-571A689819E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7C5AC9B-07C8-6FA1-3AD6-8DF87EE73280}"/>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69220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817F-FA44-E8FF-457F-2977EE5E4FF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100FCAD-E01F-8883-9300-762C0B761F5A}"/>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4" name="Footer Placeholder 3">
            <a:extLst>
              <a:ext uri="{FF2B5EF4-FFF2-40B4-BE49-F238E27FC236}">
                <a16:creationId xmlns:a16="http://schemas.microsoft.com/office/drawing/2014/main" id="{102CE43B-1F07-644D-B09D-C2696EDB21B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22105BE-F358-3D7D-CEA9-ABC6B542C547}"/>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395765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D3F8E-C47F-81F4-F75C-00B64477AF69}"/>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3" name="Footer Placeholder 2">
            <a:extLst>
              <a:ext uri="{FF2B5EF4-FFF2-40B4-BE49-F238E27FC236}">
                <a16:creationId xmlns:a16="http://schemas.microsoft.com/office/drawing/2014/main" id="{90126E2C-182B-D996-FD0A-9C4EC53E2A9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97E11952-71AC-7D42-45F5-B269907EDA1C}"/>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21849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A030-0384-7697-A79D-51A385364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1A40334A-99AF-9689-2685-3E285E5B6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EED6390C-513D-62C5-7CFA-80481C4CB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9EBA6-AD92-D2A8-E615-44B19ABA3C60}"/>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6" name="Footer Placeholder 5">
            <a:extLst>
              <a:ext uri="{FF2B5EF4-FFF2-40B4-BE49-F238E27FC236}">
                <a16:creationId xmlns:a16="http://schemas.microsoft.com/office/drawing/2014/main" id="{D9923B86-EA60-10F1-AB44-9B657F9D69F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4ED5D2E-1FDE-0BA4-19F9-C2D1429205AF}"/>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361096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D0BE-60A7-B113-EF4C-B69ABEEFD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5D87629-4EAE-70E7-1458-793FD9A1C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3F19BCD-BCBD-8C9E-D2C6-ADD7FB932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A9017-6B45-EF13-308D-359E9BE8FCC9}"/>
              </a:ext>
            </a:extLst>
          </p:cNvPr>
          <p:cNvSpPr>
            <a:spLocks noGrp="1"/>
          </p:cNvSpPr>
          <p:nvPr>
            <p:ph type="dt" sz="half" idx="10"/>
          </p:nvPr>
        </p:nvSpPr>
        <p:spPr/>
        <p:txBody>
          <a:bodyPr/>
          <a:lstStyle/>
          <a:p>
            <a:fld id="{B95F98ED-A3A0-4767-8E13-D4508E1CC5D3}" type="datetimeFigureOut">
              <a:rPr lang="en-ID" smtClean="0"/>
              <a:t>23/12/2024</a:t>
            </a:fld>
            <a:endParaRPr lang="en-ID"/>
          </a:p>
        </p:txBody>
      </p:sp>
      <p:sp>
        <p:nvSpPr>
          <p:cNvPr id="6" name="Footer Placeholder 5">
            <a:extLst>
              <a:ext uri="{FF2B5EF4-FFF2-40B4-BE49-F238E27FC236}">
                <a16:creationId xmlns:a16="http://schemas.microsoft.com/office/drawing/2014/main" id="{673DE70A-4DE2-D832-3203-6939557DEF5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3EADB19-73AC-2B94-7C1C-EFE92675806B}"/>
              </a:ext>
            </a:extLst>
          </p:cNvPr>
          <p:cNvSpPr>
            <a:spLocks noGrp="1"/>
          </p:cNvSpPr>
          <p:nvPr>
            <p:ph type="sldNum" sz="quarter" idx="12"/>
          </p:nvPr>
        </p:nvSpPr>
        <p:spPr/>
        <p:txBody>
          <a:bodyPr/>
          <a:lstStyle/>
          <a:p>
            <a:fld id="{3B4A5DAF-34C0-4C1E-B1E2-71653BDEEE2E}" type="slidenum">
              <a:rPr lang="en-ID" smtClean="0"/>
              <a:t>‹#›</a:t>
            </a:fld>
            <a:endParaRPr lang="en-ID"/>
          </a:p>
        </p:txBody>
      </p:sp>
    </p:spTree>
    <p:extLst>
      <p:ext uri="{BB962C8B-B14F-4D97-AF65-F5344CB8AC3E}">
        <p14:creationId xmlns:p14="http://schemas.microsoft.com/office/powerpoint/2010/main" val="24238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072E4-5E17-E324-73FB-4D15EF6A7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FCEF66A-E4BA-F9F2-26C1-E1F5D553F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6B702D8-4DA4-6009-F12C-C8ADA350F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F98ED-A3A0-4767-8E13-D4508E1CC5D3}" type="datetimeFigureOut">
              <a:rPr lang="en-ID" smtClean="0"/>
              <a:t>23/12/2024</a:t>
            </a:fld>
            <a:endParaRPr lang="en-ID"/>
          </a:p>
        </p:txBody>
      </p:sp>
      <p:sp>
        <p:nvSpPr>
          <p:cNvPr id="5" name="Footer Placeholder 4">
            <a:extLst>
              <a:ext uri="{FF2B5EF4-FFF2-40B4-BE49-F238E27FC236}">
                <a16:creationId xmlns:a16="http://schemas.microsoft.com/office/drawing/2014/main" id="{59595179-3EC0-7B16-A9D0-9BE1D857A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56DDD10-F1A1-5B45-3D75-31BC0907F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5DAF-34C0-4C1E-B1E2-71653BDEEE2E}" type="slidenum">
              <a:rPr lang="en-ID" smtClean="0"/>
              <a:t>‹#›</a:t>
            </a:fld>
            <a:endParaRPr lang="en-ID"/>
          </a:p>
        </p:txBody>
      </p:sp>
    </p:spTree>
    <p:extLst>
      <p:ext uri="{BB962C8B-B14F-4D97-AF65-F5344CB8AC3E}">
        <p14:creationId xmlns:p14="http://schemas.microsoft.com/office/powerpoint/2010/main" val="2613893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survival&#10;&#10;Description automatically generated">
            <a:extLst>
              <a:ext uri="{FF2B5EF4-FFF2-40B4-BE49-F238E27FC236}">
                <a16:creationId xmlns:a16="http://schemas.microsoft.com/office/drawing/2014/main" id="{A292AD55-15A4-73BC-3327-364A4FB650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90" y="482139"/>
            <a:ext cx="4063812" cy="4089862"/>
          </a:xfrm>
          <a:prstGeom prst="rect">
            <a:avLst/>
          </a:prstGeom>
          <a:noFill/>
          <a:ln>
            <a:noFill/>
          </a:ln>
        </p:spPr>
      </p:pic>
      <p:pic>
        <p:nvPicPr>
          <p:cNvPr id="9" name="Picture 8" descr="A screenshot of a computer&#10;&#10;Description automatically generated">
            <a:extLst>
              <a:ext uri="{FF2B5EF4-FFF2-40B4-BE49-F238E27FC236}">
                <a16:creationId xmlns:a16="http://schemas.microsoft.com/office/drawing/2014/main" id="{E0EE0867-BE92-17B5-A38A-E461E7855A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464" y="590931"/>
            <a:ext cx="7522672" cy="3981070"/>
          </a:xfrm>
          <a:prstGeom prst="rect">
            <a:avLst/>
          </a:prstGeom>
          <a:noFill/>
          <a:ln>
            <a:noFill/>
          </a:ln>
        </p:spPr>
      </p:pic>
      <p:sp>
        <p:nvSpPr>
          <p:cNvPr id="11" name="TextBox 10">
            <a:extLst>
              <a:ext uri="{FF2B5EF4-FFF2-40B4-BE49-F238E27FC236}">
                <a16:creationId xmlns:a16="http://schemas.microsoft.com/office/drawing/2014/main" id="{347375BE-F623-0471-5811-7F25969D94FD}"/>
              </a:ext>
            </a:extLst>
          </p:cNvPr>
          <p:cNvSpPr txBox="1"/>
          <p:nvPr/>
        </p:nvSpPr>
        <p:spPr>
          <a:xfrm>
            <a:off x="1086589" y="4990866"/>
            <a:ext cx="8873836" cy="1384995"/>
          </a:xfrm>
          <a:prstGeom prst="rect">
            <a:avLst/>
          </a:prstGeom>
          <a:noFill/>
        </p:spPr>
        <p:txBody>
          <a:bodyPr wrap="square">
            <a:spAutoFit/>
          </a:bodyPr>
          <a:lstStyle/>
          <a:p>
            <a:r>
              <a:rPr lang="en-US" sz="2800" b="1" dirty="0" smtClean="0">
                <a:latin typeface="Times New Roman" panose="02020603050405020304" pitchFamily="18" charset="0"/>
                <a:cs typeface="Times New Roman" panose="02020603050405020304" pitchFamily="18" charset="0"/>
              </a:rPr>
              <a:t>Supplementary Figure 6. Results of survival analysis with GEPIA (left) and RNA expression from the Human Protein Atlas database on PAQR6 (right)</a:t>
            </a:r>
            <a:endParaRPr lang="en-ID"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70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system&#10;&#10;Description automatically generated">
            <a:extLst>
              <a:ext uri="{FF2B5EF4-FFF2-40B4-BE49-F238E27FC236}">
                <a16:creationId xmlns:a16="http://schemas.microsoft.com/office/drawing/2014/main" id="{F74FC830-4142-4364-BB62-377ECCAB0D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35" y="199505"/>
            <a:ext cx="11752930" cy="5628721"/>
          </a:xfrm>
          <a:prstGeom prst="rect">
            <a:avLst/>
          </a:prstGeom>
          <a:noFill/>
          <a:ln>
            <a:noFill/>
          </a:ln>
        </p:spPr>
      </p:pic>
      <p:cxnSp>
        <p:nvCxnSpPr>
          <p:cNvPr id="7" name="Straight Arrow Connector 6">
            <a:extLst>
              <a:ext uri="{FF2B5EF4-FFF2-40B4-BE49-F238E27FC236}">
                <a16:creationId xmlns:a16="http://schemas.microsoft.com/office/drawing/2014/main" id="{FEC89A0D-E6B8-7885-6600-5D8D87E64234}"/>
              </a:ext>
            </a:extLst>
          </p:cNvPr>
          <p:cNvCxnSpPr>
            <a:cxnSpLocks/>
          </p:cNvCxnSpPr>
          <p:nvPr/>
        </p:nvCxnSpPr>
        <p:spPr>
          <a:xfrm>
            <a:off x="1064029" y="1712422"/>
            <a:ext cx="443692" cy="432752"/>
          </a:xfrm>
          <a:prstGeom prst="straightConnector1">
            <a:avLst/>
          </a:prstGeom>
          <a:noFill/>
          <a:ln w="101600" cap="flat" cmpd="sng" algn="ctr">
            <a:solidFill>
              <a:srgbClr val="FF0000"/>
            </a:solidFill>
            <a:prstDash val="solid"/>
            <a:miter lim="800000"/>
            <a:tailEnd type="triangle"/>
          </a:ln>
          <a:effectLst/>
        </p:spPr>
      </p:cxnSp>
      <p:sp>
        <p:nvSpPr>
          <p:cNvPr id="11" name="TextBox 10">
            <a:extLst>
              <a:ext uri="{FF2B5EF4-FFF2-40B4-BE49-F238E27FC236}">
                <a16:creationId xmlns:a16="http://schemas.microsoft.com/office/drawing/2014/main" id="{DA308ECB-4817-2883-1210-FEF81A5BD21B}"/>
              </a:ext>
            </a:extLst>
          </p:cNvPr>
          <p:cNvSpPr txBox="1"/>
          <p:nvPr/>
        </p:nvSpPr>
        <p:spPr>
          <a:xfrm>
            <a:off x="219535" y="5961228"/>
            <a:ext cx="1175293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Supplementary Figure </a:t>
            </a:r>
            <a:r>
              <a:rPr lang="en-US" sz="2800" b="1" dirty="0">
                <a:latin typeface="Times New Roman" panose="02020603050405020304" pitchFamily="18" charset="0"/>
                <a:cs typeface="Times New Roman" panose="02020603050405020304" pitchFamily="18" charset="0"/>
              </a:rPr>
              <a:t>7. IP metabolism involving the ITPKB gene (red arrow)</a:t>
            </a:r>
            <a:endParaRPr lang="en-ID"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41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system&#10;&#10;Description automatically generated">
            <a:extLst>
              <a:ext uri="{FF2B5EF4-FFF2-40B4-BE49-F238E27FC236}">
                <a16:creationId xmlns:a16="http://schemas.microsoft.com/office/drawing/2014/main" id="{5AAE687D-AD42-5BCE-819C-DA66F484A3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780" y="0"/>
            <a:ext cx="10990440" cy="5507218"/>
          </a:xfrm>
          <a:prstGeom prst="rect">
            <a:avLst/>
          </a:prstGeom>
          <a:noFill/>
          <a:ln>
            <a:noFill/>
          </a:ln>
        </p:spPr>
      </p:pic>
      <p:sp>
        <p:nvSpPr>
          <p:cNvPr id="6" name="TextBox 5">
            <a:extLst>
              <a:ext uri="{FF2B5EF4-FFF2-40B4-BE49-F238E27FC236}">
                <a16:creationId xmlns:a16="http://schemas.microsoft.com/office/drawing/2014/main" id="{39F50BDA-CD0E-B5B2-072F-55B4FB6B7BE8}"/>
              </a:ext>
            </a:extLst>
          </p:cNvPr>
          <p:cNvSpPr txBox="1"/>
          <p:nvPr/>
        </p:nvSpPr>
        <p:spPr>
          <a:xfrm>
            <a:off x="0" y="5773226"/>
            <a:ext cx="12192000" cy="878895"/>
          </a:xfrm>
          <a:prstGeom prst="rect">
            <a:avLst/>
          </a:prstGeom>
          <a:noFill/>
        </p:spPr>
        <p:txBody>
          <a:bodyPr wrap="square">
            <a:spAutoFit/>
          </a:bodyPr>
          <a:lstStyle/>
          <a:p>
            <a:pPr marL="630555" indent="-630555" algn="just">
              <a:lnSpc>
                <a:spcPct val="150000"/>
              </a:lnSpc>
              <a:spcAft>
                <a:spcPts val="1000"/>
              </a:spcAft>
            </a:pPr>
            <a:r>
              <a:rPr lang="en-US" b="1" dirty="0">
                <a:latin typeface="Times New Roman" panose="02020603050405020304" pitchFamily="18" charset="0"/>
                <a:cs typeface="Times New Roman" panose="02020603050405020304" pitchFamily="18" charset="0"/>
              </a:rPr>
              <a:t>Supplementary </a:t>
            </a:r>
            <a:r>
              <a:rPr lang="id-ID" sz="18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a:t>
            </a:r>
            <a:r>
              <a:rPr lang="id-ID"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a:t>
            </a:r>
            <a:r>
              <a:rPr lang="en-US"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Signaling analysis in KEGG related to calcium signaling in glioma involving IP compounds, where the metabolism of IP compounds is regulated by ITPKB (KEGG, 2023) (pathway marked in purple)</a:t>
            </a:r>
            <a:endParaRPr lang="en-ID"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78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survival&#10;&#10;Description automatically generated">
            <a:extLst>
              <a:ext uri="{FF2B5EF4-FFF2-40B4-BE49-F238E27FC236}">
                <a16:creationId xmlns:a16="http://schemas.microsoft.com/office/drawing/2014/main" id="{029C22D6-79FD-9109-19A0-87BFEF0C57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39" y="365125"/>
            <a:ext cx="3995960" cy="3995960"/>
          </a:xfrm>
          <a:prstGeom prst="rect">
            <a:avLst/>
          </a:prstGeom>
          <a:noFill/>
          <a:ln>
            <a:noFill/>
          </a:ln>
        </p:spPr>
      </p:pic>
      <p:pic>
        <p:nvPicPr>
          <p:cNvPr id="5" name="Picture 4" descr="A graph of a number of colored squares&#10;&#10;Description automatically generated with medium confidence">
            <a:extLst>
              <a:ext uri="{FF2B5EF4-FFF2-40B4-BE49-F238E27FC236}">
                <a16:creationId xmlns:a16="http://schemas.microsoft.com/office/drawing/2014/main" id="{44C86ADC-E64D-E975-38CB-28517CE09F1A}"/>
              </a:ext>
            </a:extLst>
          </p:cNvPr>
          <p:cNvPicPr>
            <a:picLocks noChangeAspect="1"/>
          </p:cNvPicPr>
          <p:nvPr/>
        </p:nvPicPr>
        <p:blipFill>
          <a:blip r:embed="rId3" cstate="print">
            <a:extLst>
              <a:ext uri="{28A0092B-C50C-407E-A947-70E740481C1C}">
                <a14:useLocalDpi xmlns:a14="http://schemas.microsoft.com/office/drawing/2010/main" val="0"/>
              </a:ext>
            </a:extLst>
          </a:blip>
          <a:srcRect r="2769"/>
          <a:stretch>
            <a:fillRect/>
          </a:stretch>
        </p:blipFill>
        <p:spPr bwMode="auto">
          <a:xfrm>
            <a:off x="4487412" y="365125"/>
            <a:ext cx="7182349" cy="3735302"/>
          </a:xfrm>
          <a:prstGeom prst="rect">
            <a:avLst/>
          </a:prstGeom>
          <a:noFill/>
          <a:ln>
            <a:noFill/>
          </a:ln>
        </p:spPr>
      </p:pic>
      <p:sp>
        <p:nvSpPr>
          <p:cNvPr id="7" name="TextBox 6">
            <a:extLst>
              <a:ext uri="{FF2B5EF4-FFF2-40B4-BE49-F238E27FC236}">
                <a16:creationId xmlns:a16="http://schemas.microsoft.com/office/drawing/2014/main" id="{C1906157-E10E-7F9B-A06D-38B1C749EC91}"/>
              </a:ext>
            </a:extLst>
          </p:cNvPr>
          <p:cNvSpPr txBox="1"/>
          <p:nvPr/>
        </p:nvSpPr>
        <p:spPr>
          <a:xfrm>
            <a:off x="516697" y="4539070"/>
            <a:ext cx="11554690" cy="2600135"/>
          </a:xfrm>
          <a:prstGeom prst="rect">
            <a:avLst/>
          </a:prstGeom>
          <a:noFill/>
        </p:spPr>
        <p:txBody>
          <a:bodyPr wrap="square">
            <a:spAutoFit/>
          </a:bodyPr>
          <a:lstStyle/>
          <a:p>
            <a:pPr marL="630555" indent="-630555" algn="just">
              <a:lnSpc>
                <a:spcPct val="150000"/>
              </a:lnSpc>
              <a:spcAft>
                <a:spcPts val="1000"/>
              </a:spcAft>
            </a:pPr>
            <a:r>
              <a:rPr lang="en-US" sz="2800" b="1" dirty="0">
                <a:latin typeface="Times New Roman" panose="02020603050405020304" pitchFamily="18" charset="0"/>
                <a:cs typeface="Times New Roman" panose="02020603050405020304" pitchFamily="18" charset="0"/>
              </a:rPr>
              <a:t>Supplementary </a:t>
            </a:r>
            <a:r>
              <a:rPr lang="id-ID" sz="28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a:t>
            </a:r>
            <a:r>
              <a:rPr lang="id-ID" sz="2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a:t>
            </a:r>
            <a:r>
              <a:rPr lang="en-US" sz="2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Results of survival analysis with GEPIA (left) and RNA expression from the Human Protein Atlas database at ITPKB (right)</a:t>
            </a:r>
            <a:endParaRPr lang="en-ID" sz="28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 </a:t>
            </a:r>
            <a:endParaRPr lang="en-ID"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944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machine&#10;&#10;Description automatically generated">
            <a:extLst>
              <a:ext uri="{FF2B5EF4-FFF2-40B4-BE49-F238E27FC236}">
                <a16:creationId xmlns:a16="http://schemas.microsoft.com/office/drawing/2014/main" id="{008049A5-3218-1603-5DA3-8DD2DD3C9A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18" y="0"/>
            <a:ext cx="8889313" cy="6638494"/>
          </a:xfrm>
          <a:prstGeom prst="rect">
            <a:avLst/>
          </a:prstGeom>
          <a:noFill/>
          <a:ln>
            <a:noFill/>
          </a:ln>
        </p:spPr>
      </p:pic>
      <p:sp>
        <p:nvSpPr>
          <p:cNvPr id="6" name="TextBox 5">
            <a:extLst>
              <a:ext uri="{FF2B5EF4-FFF2-40B4-BE49-F238E27FC236}">
                <a16:creationId xmlns:a16="http://schemas.microsoft.com/office/drawing/2014/main" id="{1854741A-F701-3327-C442-2504CE5642D6}"/>
              </a:ext>
            </a:extLst>
          </p:cNvPr>
          <p:cNvSpPr txBox="1"/>
          <p:nvPr/>
        </p:nvSpPr>
        <p:spPr>
          <a:xfrm>
            <a:off x="9020930" y="1613934"/>
            <a:ext cx="3039451" cy="3371885"/>
          </a:xfrm>
          <a:prstGeom prst="rect">
            <a:avLst/>
          </a:prstGeom>
          <a:noFill/>
        </p:spPr>
        <p:txBody>
          <a:bodyPr wrap="square">
            <a:spAutoFit/>
          </a:bodyPr>
          <a:lstStyle/>
          <a:p>
            <a:pPr marL="82550" indent="7938" algn="just">
              <a:lnSpc>
                <a:spcPct val="150000"/>
              </a:lnSpc>
              <a:spcAft>
                <a:spcPts val="1000"/>
              </a:spcAft>
            </a:pPr>
            <a:r>
              <a:rPr lang="en-US" b="1" dirty="0">
                <a:latin typeface="Times New Roman" panose="02020603050405020304" pitchFamily="18" charset="0"/>
                <a:cs typeface="Times New Roman" panose="02020603050405020304" pitchFamily="18" charset="0"/>
              </a:rPr>
              <a:t>Supplementary </a:t>
            </a:r>
            <a:r>
              <a:rPr lang="id-ID" sz="18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a:t>
            </a:r>
            <a:r>
              <a:rPr lang="id-ID"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r>
              <a:rPr lang="en-US"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Signaling analysis on KEGG related to TGF-β signaling which is related to ERK and regulates the process of apoptosis and G1 arrest in cells as a response to DNA damage</a:t>
            </a:r>
            <a:endParaRPr lang="en-ID"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562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survival&#10;&#10;Description automatically generated">
            <a:extLst>
              <a:ext uri="{FF2B5EF4-FFF2-40B4-BE49-F238E27FC236}">
                <a16:creationId xmlns:a16="http://schemas.microsoft.com/office/drawing/2014/main" id="{FF71B869-0BA2-CBF6-A9A6-7CC6695CD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65" y="538422"/>
            <a:ext cx="4309282" cy="4309282"/>
          </a:xfrm>
          <a:prstGeom prst="rect">
            <a:avLst/>
          </a:prstGeom>
          <a:noFill/>
          <a:ln>
            <a:noFill/>
          </a:ln>
        </p:spPr>
      </p:pic>
      <p:pic>
        <p:nvPicPr>
          <p:cNvPr id="5" name="Picture 4" descr="A graph of dna cancer&#10;&#10;Description automatically generated with medium confidence">
            <a:extLst>
              <a:ext uri="{FF2B5EF4-FFF2-40B4-BE49-F238E27FC236}">
                <a16:creationId xmlns:a16="http://schemas.microsoft.com/office/drawing/2014/main" id="{8E6F39BD-258B-31A2-D675-67D2A23624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2247" y="850950"/>
            <a:ext cx="7294765" cy="3684225"/>
          </a:xfrm>
          <a:prstGeom prst="rect">
            <a:avLst/>
          </a:prstGeom>
          <a:noFill/>
          <a:ln>
            <a:noFill/>
          </a:ln>
        </p:spPr>
      </p:pic>
      <p:sp>
        <p:nvSpPr>
          <p:cNvPr id="7" name="TextBox 6">
            <a:extLst>
              <a:ext uri="{FF2B5EF4-FFF2-40B4-BE49-F238E27FC236}">
                <a16:creationId xmlns:a16="http://schemas.microsoft.com/office/drawing/2014/main" id="{AD87FA1E-E825-21DE-01B2-E490D244FE80}"/>
              </a:ext>
            </a:extLst>
          </p:cNvPr>
          <p:cNvSpPr txBox="1"/>
          <p:nvPr/>
        </p:nvSpPr>
        <p:spPr>
          <a:xfrm>
            <a:off x="162965" y="5128155"/>
            <a:ext cx="11441602" cy="1962204"/>
          </a:xfrm>
          <a:prstGeom prst="rect">
            <a:avLst/>
          </a:prstGeom>
          <a:noFill/>
        </p:spPr>
        <p:txBody>
          <a:bodyPr wrap="square">
            <a:spAutoFit/>
          </a:bodyPr>
          <a:lstStyle/>
          <a:p>
            <a:pPr algn="just">
              <a:lnSpc>
                <a:spcPct val="150000"/>
              </a:lnSpc>
              <a:spcAft>
                <a:spcPts val="1000"/>
              </a:spcAft>
            </a:pPr>
            <a:r>
              <a:rPr lang="en-US" sz="2800" b="1" dirty="0">
                <a:latin typeface="Times New Roman" panose="02020603050405020304" pitchFamily="18" charset="0"/>
                <a:cs typeface="Times New Roman" panose="02020603050405020304" pitchFamily="18" charset="0"/>
              </a:rPr>
              <a:t>Supplementary </a:t>
            </a:r>
            <a:r>
              <a:rPr lang="id-ID" sz="28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a:t>
            </a:r>
            <a:r>
              <a:rPr lang="id-ID" sz="2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a:t>
            </a:r>
            <a:r>
              <a:rPr lang="en-US" sz="2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Results of survival analysis with GEPIA (left) and RNA expression from the Human Protein Atlas database on TGFBI (right)</a:t>
            </a:r>
            <a:endParaRPr lang="en-ID" sz="28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300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322D-D0F5-FEC5-A9A7-FB9DA2EF2D70}"/>
              </a:ext>
            </a:extLst>
          </p:cNvPr>
          <p:cNvSpPr>
            <a:spLocks noGrp="1"/>
          </p:cNvSpPr>
          <p:nvPr>
            <p:ph type="title"/>
          </p:nvPr>
        </p:nvSpPr>
        <p:spPr/>
        <p:txBody>
          <a:bodyPr/>
          <a:lstStyle/>
          <a:p>
            <a:endParaRPr lang="en-ID"/>
          </a:p>
        </p:txBody>
      </p:sp>
      <p:pic>
        <p:nvPicPr>
          <p:cNvPr id="4" name="Content Placeholder 3" descr="mPR-associated pathways and their effect on hormone-sensitive cancer... |  Download Scientific Diagram">
            <a:extLst>
              <a:ext uri="{FF2B5EF4-FFF2-40B4-BE49-F238E27FC236}">
                <a16:creationId xmlns:a16="http://schemas.microsoft.com/office/drawing/2014/main" id="{DC8869F7-F1F5-5110-9364-784F4A4DC9F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7132" y="1027906"/>
            <a:ext cx="7737734" cy="4351338"/>
          </a:xfrm>
          <a:prstGeom prst="rect">
            <a:avLst/>
          </a:prstGeom>
          <a:noFill/>
          <a:ln>
            <a:noFill/>
          </a:ln>
        </p:spPr>
      </p:pic>
      <p:sp>
        <p:nvSpPr>
          <p:cNvPr id="6" name="TextBox 5">
            <a:extLst>
              <a:ext uri="{FF2B5EF4-FFF2-40B4-BE49-F238E27FC236}">
                <a16:creationId xmlns:a16="http://schemas.microsoft.com/office/drawing/2014/main" id="{7F09D1F0-12F2-2072-3B81-C07F3C2F9F3C}"/>
              </a:ext>
            </a:extLst>
          </p:cNvPr>
          <p:cNvSpPr txBox="1"/>
          <p:nvPr/>
        </p:nvSpPr>
        <p:spPr>
          <a:xfrm>
            <a:off x="644929" y="5538768"/>
            <a:ext cx="10902141" cy="1384995"/>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Supplementary </a:t>
            </a:r>
            <a:r>
              <a:rPr lang="en-ID" sz="2800" b="1" kern="100" dirty="0" smtClean="0">
                <a:solidFill>
                  <a:srgbClr val="000000"/>
                </a:solidFill>
                <a:effectLst/>
                <a:latin typeface="Times New Roman" panose="02020603050405020304" pitchFamily="18" charset="0"/>
                <a:ea typeface="Calibri" panose="020F0502020204030204" pitchFamily="34" charset="0"/>
              </a:rPr>
              <a:t>Figure </a:t>
            </a:r>
            <a:r>
              <a:rPr lang="en-ID" sz="2800" b="1" kern="100" dirty="0">
                <a:solidFill>
                  <a:srgbClr val="000000"/>
                </a:solidFill>
                <a:effectLst/>
                <a:latin typeface="Times New Roman" panose="02020603050405020304" pitchFamily="18" charset="0"/>
                <a:ea typeface="Calibri" panose="020F0502020204030204" pitchFamily="34" charset="0"/>
              </a:rPr>
              <a:t>12</a:t>
            </a:r>
            <a:r>
              <a:rPr lang="en-US" sz="2800" b="1" kern="100" dirty="0">
                <a:solidFill>
                  <a:srgbClr val="000000"/>
                </a:solidFill>
                <a:effectLst/>
                <a:latin typeface="Times New Roman" panose="02020603050405020304" pitchFamily="18" charset="0"/>
                <a:ea typeface="Calibri" panose="020F0502020204030204" pitchFamily="34" charset="0"/>
              </a:rPr>
              <a:t>. Activation of MEK/ERK and PI3K/Akt pathway signaling by activation of </a:t>
            </a:r>
            <a:r>
              <a:rPr lang="en-US" sz="2800" b="1" kern="100" dirty="0" err="1">
                <a:solidFill>
                  <a:srgbClr val="000000"/>
                </a:solidFill>
                <a:effectLst/>
                <a:latin typeface="Times New Roman" panose="02020603050405020304" pitchFamily="18" charset="0"/>
                <a:ea typeface="Calibri" panose="020F0502020204030204" pitchFamily="34" charset="0"/>
              </a:rPr>
              <a:t>mPR</a:t>
            </a:r>
            <a:r>
              <a:rPr lang="en-US" sz="2800" b="1" kern="100" dirty="0">
                <a:solidFill>
                  <a:srgbClr val="000000"/>
                </a:solidFill>
                <a:effectLst/>
                <a:latin typeface="Times New Roman" panose="02020603050405020304" pitchFamily="18" charset="0"/>
                <a:ea typeface="Calibri" panose="020F0502020204030204" pitchFamily="34" charset="0"/>
              </a:rPr>
              <a:t> receptors on the membrane by progestin</a:t>
            </a:r>
            <a:r>
              <a:rPr lang="en-US" sz="2800" i="1" kern="100" dirty="0">
                <a:solidFill>
                  <a:srgbClr val="000000"/>
                </a:solidFill>
                <a:effectLst/>
                <a:latin typeface="Times New Roman" panose="02020603050405020304" pitchFamily="18" charset="0"/>
                <a:ea typeface="Calibri" panose="020F0502020204030204" pitchFamily="34" charset="0"/>
              </a:rPr>
              <a:t>[26]</a:t>
            </a:r>
            <a:endParaRPr lang="en-ID" sz="2800" dirty="0"/>
          </a:p>
        </p:txBody>
      </p:sp>
    </p:spTree>
    <p:extLst>
      <p:ext uri="{BB962C8B-B14F-4D97-AF65-F5344CB8AC3E}">
        <p14:creationId xmlns:p14="http://schemas.microsoft.com/office/powerpoint/2010/main" val="313960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a cell cycle&#10;&#10;Description automatically generated">
            <a:extLst>
              <a:ext uri="{FF2B5EF4-FFF2-40B4-BE49-F238E27FC236}">
                <a16:creationId xmlns:a16="http://schemas.microsoft.com/office/drawing/2014/main" id="{B5A58831-168E-3587-58BF-73D55F7488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537" y="230217"/>
            <a:ext cx="8539163" cy="5756245"/>
          </a:xfrm>
          <a:prstGeom prst="rect">
            <a:avLst/>
          </a:prstGeom>
          <a:noFill/>
          <a:ln>
            <a:noFill/>
          </a:ln>
        </p:spPr>
      </p:pic>
      <p:sp>
        <p:nvSpPr>
          <p:cNvPr id="6" name="TextBox 5">
            <a:extLst>
              <a:ext uri="{FF2B5EF4-FFF2-40B4-BE49-F238E27FC236}">
                <a16:creationId xmlns:a16="http://schemas.microsoft.com/office/drawing/2014/main" id="{FBBCF6AD-FF90-6B02-D38C-E075184AB3ED}"/>
              </a:ext>
            </a:extLst>
          </p:cNvPr>
          <p:cNvSpPr txBox="1"/>
          <p:nvPr/>
        </p:nvSpPr>
        <p:spPr>
          <a:xfrm>
            <a:off x="9029700" y="366623"/>
            <a:ext cx="3289762"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Supplementary Figure </a:t>
            </a:r>
            <a:r>
              <a:rPr lang="en-US" sz="2400" b="1" dirty="0">
                <a:latin typeface="Times New Roman" panose="02020603050405020304" pitchFamily="18" charset="0"/>
                <a:cs typeface="Times New Roman" panose="02020603050405020304" pitchFamily="18" charset="0"/>
              </a:rPr>
              <a:t>13. The signaling cascade involving IP compounds in the activation of PLC, which together with DAG will release calcium ions in the cytosol. Activation of PKC compounds supports migration, defense, growth and differentiation in cancer cells[34]</a:t>
            </a:r>
            <a:endParaRPr lang="en-ID"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41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ell line&#10;&#10;Description automatically generated">
            <a:extLst>
              <a:ext uri="{FF2B5EF4-FFF2-40B4-BE49-F238E27FC236}">
                <a16:creationId xmlns:a16="http://schemas.microsoft.com/office/drawing/2014/main" id="{74927EAE-5D3E-6FAA-2A70-745DB5BD9C8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1631" y="632824"/>
            <a:ext cx="7288738" cy="4702748"/>
          </a:xfrm>
          <a:prstGeom prst="rect">
            <a:avLst/>
          </a:prstGeom>
          <a:noFill/>
          <a:ln>
            <a:noFill/>
          </a:ln>
        </p:spPr>
      </p:pic>
      <p:sp>
        <p:nvSpPr>
          <p:cNvPr id="6" name="TextBox 5">
            <a:extLst>
              <a:ext uri="{FF2B5EF4-FFF2-40B4-BE49-F238E27FC236}">
                <a16:creationId xmlns:a16="http://schemas.microsoft.com/office/drawing/2014/main" id="{94757E04-A29A-89B1-9F09-6A2468A2C72A}"/>
              </a:ext>
            </a:extLst>
          </p:cNvPr>
          <p:cNvSpPr txBox="1"/>
          <p:nvPr/>
        </p:nvSpPr>
        <p:spPr>
          <a:xfrm>
            <a:off x="2231968" y="5346281"/>
            <a:ext cx="8325196" cy="878895"/>
          </a:xfrm>
          <a:prstGeom prst="rect">
            <a:avLst/>
          </a:prstGeom>
          <a:noFill/>
        </p:spPr>
        <p:txBody>
          <a:bodyPr wrap="square">
            <a:spAutoFit/>
          </a:bodyPr>
          <a:lstStyle/>
          <a:p>
            <a:pPr algn="just">
              <a:lnSpc>
                <a:spcPct val="150000"/>
              </a:lnSpc>
              <a:spcAft>
                <a:spcPts val="1000"/>
              </a:spcAft>
            </a:pPr>
            <a:r>
              <a:rPr lang="en-US" b="1" dirty="0">
                <a:latin typeface="Times New Roman" panose="02020603050405020304" pitchFamily="18" charset="0"/>
                <a:cs typeface="Times New Roman" panose="02020603050405020304" pitchFamily="18" charset="0"/>
              </a:rPr>
              <a:t>Supplementary </a:t>
            </a:r>
            <a:r>
              <a:rPr lang="id-ID" sz="18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a:t>
            </a:r>
            <a:r>
              <a:rPr lang="id-ID"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14</a:t>
            </a:r>
            <a:r>
              <a:rPr lang="en-US" sz="1800" b="1"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Hyperactivation of TGF-β will activate anti-apoptotic pathways such as PI3K/Akt in response to DNA damage.</a:t>
            </a:r>
            <a:r>
              <a:rPr lang="en-US" sz="180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[38]</a:t>
            </a:r>
            <a:endParaRPr lang="en-ID"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573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256</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Pictures in Manucript “In Silico and In Vitro Study of mRNA Biomarkers for Glioblastoma  Multiforme Resistance to Temozolomide (TMZ): The Association with Stemness”</dc:title>
  <dc:creator>Veronica Hesti Candraningrum</dc:creator>
  <cp:lastModifiedBy>Nona-Parsa-Parinaz</cp:lastModifiedBy>
  <cp:revision>5</cp:revision>
  <dcterms:created xsi:type="dcterms:W3CDTF">2024-09-30T07:33:14Z</dcterms:created>
  <dcterms:modified xsi:type="dcterms:W3CDTF">2024-12-23T16:07:24Z</dcterms:modified>
</cp:coreProperties>
</file>