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10" r:id="rId2"/>
    <p:sldId id="311" r:id="rId3"/>
  </p:sldIdLst>
  <p:sldSz cx="6858000" cy="9144000" type="screen4x3"/>
  <p:notesSz cx="6858000" cy="9144000"/>
  <p:defaultTextStyle>
    <a:defPPr>
      <a:defRPr lang="en-US"/>
    </a:defPPr>
    <a:lvl1pPr marL="0" algn="l" defTabSz="768350" rtl="0" eaLnBrk="1" latinLnBrk="0" hangingPunct="1">
      <a:defRPr sz="1510" kern="1200">
        <a:solidFill>
          <a:schemeClr val="tx1"/>
        </a:solidFill>
        <a:latin typeface="+mn-lt"/>
        <a:ea typeface="+mn-ea"/>
        <a:cs typeface="+mn-cs"/>
      </a:defRPr>
    </a:lvl1pPr>
    <a:lvl2pPr marL="384175" algn="l" defTabSz="768350" rtl="0" eaLnBrk="1" latinLnBrk="0" hangingPunct="1">
      <a:defRPr sz="1510" kern="1200">
        <a:solidFill>
          <a:schemeClr val="tx1"/>
        </a:solidFill>
        <a:latin typeface="+mn-lt"/>
        <a:ea typeface="+mn-ea"/>
        <a:cs typeface="+mn-cs"/>
      </a:defRPr>
    </a:lvl2pPr>
    <a:lvl3pPr marL="768350" algn="l" defTabSz="768350" rtl="0" eaLnBrk="1" latinLnBrk="0" hangingPunct="1">
      <a:defRPr sz="1510" kern="1200">
        <a:solidFill>
          <a:schemeClr val="tx1"/>
        </a:solidFill>
        <a:latin typeface="+mn-lt"/>
        <a:ea typeface="+mn-ea"/>
        <a:cs typeface="+mn-cs"/>
      </a:defRPr>
    </a:lvl3pPr>
    <a:lvl4pPr marL="1151890" algn="l" defTabSz="768350" rtl="0" eaLnBrk="1" latinLnBrk="0" hangingPunct="1">
      <a:defRPr sz="1510" kern="1200">
        <a:solidFill>
          <a:schemeClr val="tx1"/>
        </a:solidFill>
        <a:latin typeface="+mn-lt"/>
        <a:ea typeface="+mn-ea"/>
        <a:cs typeface="+mn-cs"/>
      </a:defRPr>
    </a:lvl4pPr>
    <a:lvl5pPr marL="1536065" algn="l" defTabSz="768350" rtl="0" eaLnBrk="1" latinLnBrk="0" hangingPunct="1">
      <a:defRPr sz="1510" kern="1200">
        <a:solidFill>
          <a:schemeClr val="tx1"/>
        </a:solidFill>
        <a:latin typeface="+mn-lt"/>
        <a:ea typeface="+mn-ea"/>
        <a:cs typeface="+mn-cs"/>
      </a:defRPr>
    </a:lvl5pPr>
    <a:lvl6pPr marL="1920240" algn="l" defTabSz="768350" rtl="0" eaLnBrk="1" latinLnBrk="0" hangingPunct="1">
      <a:defRPr sz="1510" kern="1200">
        <a:solidFill>
          <a:schemeClr val="tx1"/>
        </a:solidFill>
        <a:latin typeface="+mn-lt"/>
        <a:ea typeface="+mn-ea"/>
        <a:cs typeface="+mn-cs"/>
      </a:defRPr>
    </a:lvl6pPr>
    <a:lvl7pPr marL="2304415" algn="l" defTabSz="768350" rtl="0" eaLnBrk="1" latinLnBrk="0" hangingPunct="1">
      <a:defRPr sz="1510" kern="1200">
        <a:solidFill>
          <a:schemeClr val="tx1"/>
        </a:solidFill>
        <a:latin typeface="+mn-lt"/>
        <a:ea typeface="+mn-ea"/>
        <a:cs typeface="+mn-cs"/>
      </a:defRPr>
    </a:lvl7pPr>
    <a:lvl8pPr marL="2687955" algn="l" defTabSz="768350" rtl="0" eaLnBrk="1" latinLnBrk="0" hangingPunct="1">
      <a:defRPr sz="1510" kern="1200">
        <a:solidFill>
          <a:schemeClr val="tx1"/>
        </a:solidFill>
        <a:latin typeface="+mn-lt"/>
        <a:ea typeface="+mn-ea"/>
        <a:cs typeface="+mn-cs"/>
      </a:defRPr>
    </a:lvl8pPr>
    <a:lvl9pPr marL="3072130" algn="l" defTabSz="768350" rtl="0" eaLnBrk="1" latinLnBrk="0" hangingPunct="1">
      <a:defRPr sz="151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9" userDrawn="1">
          <p15:clr>
            <a:srgbClr val="A4A3A4"/>
          </p15:clr>
        </p15:guide>
        <p15:guide id="2" pos="21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FFFF"/>
    <a:srgbClr val="FA36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2525" y="62"/>
      </p:cViewPr>
      <p:guideLst>
        <p:guide orient="horz" pos="2889"/>
        <p:guide pos="21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2BDA9B-0BB3-42A5-8560-C60C5BDB5A87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754F7-80C5-4651-9053-4CABDF9479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53340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1pPr>
    <a:lvl2pPr marL="266700" algn="l" defTabSz="53340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2pPr>
    <a:lvl3pPr marL="533400" algn="l" defTabSz="53340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3pPr>
    <a:lvl4pPr marL="800100" algn="l" defTabSz="53340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4pPr>
    <a:lvl5pPr marL="1066800" algn="l" defTabSz="53340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5pPr>
    <a:lvl6pPr marL="1333500" algn="l" defTabSz="53340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600200" algn="l" defTabSz="53340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866900" algn="l" defTabSz="53340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2133600" algn="l" defTabSz="533400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9E263-04AD-4ABD-A9D8-80BEE6911493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84F-40F6-4E41-A04F-7E68CA2DB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9E263-04AD-4ABD-A9D8-80BEE6911493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84F-40F6-4E41-A04F-7E68CA2DB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9E263-04AD-4ABD-A9D8-80BEE6911493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84F-40F6-4E41-A04F-7E68CA2DB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9E263-04AD-4ABD-A9D8-80BEE6911493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84F-40F6-4E41-A04F-7E68CA2DB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9E263-04AD-4ABD-A9D8-80BEE6911493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84F-40F6-4E41-A04F-7E68CA2DB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9E263-04AD-4ABD-A9D8-80BEE6911493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84F-40F6-4E41-A04F-7E68CA2DB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9E263-04AD-4ABD-A9D8-80BEE6911493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84F-40F6-4E41-A04F-7E68CA2DB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9E263-04AD-4ABD-A9D8-80BEE6911493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84F-40F6-4E41-A04F-7E68CA2DB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9E263-04AD-4ABD-A9D8-80BEE6911493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84F-40F6-4E41-A04F-7E68CA2DB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9E263-04AD-4ABD-A9D8-80BEE6911493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84F-40F6-4E41-A04F-7E68CA2DB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9E263-04AD-4ABD-A9D8-80BEE6911493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84F-40F6-4E41-A04F-7E68CA2DB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9E263-04AD-4ABD-A9D8-80BEE6911493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FC84F-40F6-4E41-A04F-7E68CA2DB29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29433" y="829674"/>
            <a:ext cx="2471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468" y="4524174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39831" y="377861"/>
            <a:ext cx="1881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ambria" panose="02040503050406030204" pitchFamily="18" charset="0"/>
              </a:rPr>
              <a:t>Supplementary Figure 1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5150370" y="5372445"/>
            <a:ext cx="10711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Before Batch QC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5206302" y="7491779"/>
            <a:ext cx="9861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After Batch QC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97779" y="6326851"/>
            <a:ext cx="7200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Condition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67996" y="6339871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Batch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84883" y="6315966"/>
            <a:ext cx="14398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Full (</a:t>
            </a:r>
            <a:r>
              <a:rPr lang="en-US" sz="1000" dirty="0" err="1">
                <a:latin typeface="Cambria" panose="02040503050406030204" pitchFamily="18" charset="0"/>
              </a:rPr>
              <a:t>Condition+Batch</a:t>
            </a:r>
            <a:r>
              <a:rPr lang="en-US" sz="1000" dirty="0">
                <a:latin typeface="Cambria" panose="02040503050406030204" pitchFamily="18" charset="0"/>
              </a:rPr>
              <a:t>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903955" y="8495560"/>
            <a:ext cx="7200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Condition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35354" y="8495560"/>
            <a:ext cx="4956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Batch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115724" y="8506997"/>
            <a:ext cx="14398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Full (</a:t>
            </a:r>
            <a:r>
              <a:rPr lang="en-US" sz="1000" dirty="0" err="1">
                <a:latin typeface="Cambria" panose="02040503050406030204" pitchFamily="18" charset="0"/>
              </a:rPr>
              <a:t>Condition+Batch</a:t>
            </a:r>
            <a:r>
              <a:rPr lang="en-US" sz="1000" dirty="0">
                <a:latin typeface="Cambria" panose="02040503050406030204" pitchFamily="18" charset="0"/>
              </a:rPr>
              <a:t>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266625" y="6614669"/>
            <a:ext cx="18614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Variation Explained  by Source</a:t>
            </a:r>
          </a:p>
        </p:txBody>
      </p:sp>
      <p:sp>
        <p:nvSpPr>
          <p:cNvPr id="32" name="TextBox 31"/>
          <p:cNvSpPr txBox="1"/>
          <p:nvPr/>
        </p:nvSpPr>
        <p:spPr>
          <a:xfrm rot="16200000">
            <a:off x="-227498" y="5379929"/>
            <a:ext cx="16981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Cambria" panose="02040503050406030204" pitchFamily="18" charset="0"/>
              </a:rPr>
              <a:t>Percent explained variation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193574" y="4478070"/>
            <a:ext cx="18614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Variation Explained  by Source</a:t>
            </a:r>
          </a:p>
        </p:txBody>
      </p:sp>
      <p:pic>
        <p:nvPicPr>
          <p:cNvPr id="7" name="Picture 6" descr="unnamed-chunk-4-1"/>
          <p:cNvPicPr>
            <a:picLocks noChangeAspect="1"/>
          </p:cNvPicPr>
          <p:nvPr/>
        </p:nvPicPr>
        <p:blipFill>
          <a:blip r:embed="rId2" cstate="print"/>
          <a:srcRect l="4142" t="14686" r="4183" b="17793"/>
          <a:stretch>
            <a:fillRect/>
          </a:stretch>
        </p:blipFill>
        <p:spPr>
          <a:xfrm>
            <a:off x="706543" y="4717958"/>
            <a:ext cx="4905466" cy="1611307"/>
          </a:xfrm>
          <a:prstGeom prst="rect">
            <a:avLst/>
          </a:prstGeom>
        </p:spPr>
      </p:pic>
      <p:pic>
        <p:nvPicPr>
          <p:cNvPr id="8" name="Picture 7" descr="unnamed-chunk-4-1"/>
          <p:cNvPicPr>
            <a:picLocks noChangeAspect="1"/>
          </p:cNvPicPr>
          <p:nvPr/>
        </p:nvPicPr>
        <p:blipFill>
          <a:blip r:embed="rId3" cstate="print"/>
          <a:srcRect l="5149" t="15078" r="4237" b="18324"/>
          <a:stretch>
            <a:fillRect/>
          </a:stretch>
        </p:blipFill>
        <p:spPr>
          <a:xfrm>
            <a:off x="750086" y="6822469"/>
            <a:ext cx="4865915" cy="1667050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2756379" y="2032569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Mean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746219" y="2430088"/>
            <a:ext cx="6944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Variance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756259" y="2823291"/>
            <a:ext cx="4780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Skew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756119" y="3221150"/>
            <a:ext cx="6431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Kurtosis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65869" y="2032397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Mean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955674" y="2512673"/>
            <a:ext cx="6944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Variance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990492" y="2858216"/>
            <a:ext cx="4780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Skew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009672" y="3280524"/>
            <a:ext cx="6431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Kurtosis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47822" y="3654651"/>
            <a:ext cx="10711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Before Batch QC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658898" y="3703547"/>
            <a:ext cx="9861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After Batch QC</a:t>
            </a:r>
          </a:p>
        </p:txBody>
      </p:sp>
      <p:pic>
        <p:nvPicPr>
          <p:cNvPr id="44" name="Picture 43" descr="unnamed-chunk-23-1"/>
          <p:cNvPicPr>
            <a:picLocks noChangeAspect="1"/>
          </p:cNvPicPr>
          <p:nvPr/>
        </p:nvPicPr>
        <p:blipFill>
          <a:blip r:embed="rId4" cstate="print"/>
          <a:srcRect l="4940" t="25057" r="5860" b="6504"/>
          <a:stretch>
            <a:fillRect/>
          </a:stretch>
        </p:blipFill>
        <p:spPr>
          <a:xfrm>
            <a:off x="286385" y="1819275"/>
            <a:ext cx="2517775" cy="1904365"/>
          </a:xfrm>
          <a:prstGeom prst="rect">
            <a:avLst/>
          </a:prstGeom>
        </p:spPr>
      </p:pic>
      <p:pic>
        <p:nvPicPr>
          <p:cNvPr id="45" name="Picture 44" descr="unnamed-chunk-23-1"/>
          <p:cNvPicPr>
            <a:picLocks noChangeAspect="1"/>
          </p:cNvPicPr>
          <p:nvPr/>
        </p:nvPicPr>
        <p:blipFill>
          <a:blip r:embed="rId5" cstate="print"/>
          <a:srcRect l="4692" t="25764" r="6581" b="8264"/>
          <a:stretch>
            <a:fillRect/>
          </a:stretch>
        </p:blipFill>
        <p:spPr>
          <a:xfrm>
            <a:off x="3347085" y="1856105"/>
            <a:ext cx="2618740" cy="1870710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 rot="16200000">
            <a:off x="-238384" y="7513529"/>
            <a:ext cx="16981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Cambria" panose="02040503050406030204" pitchFamily="18" charset="0"/>
              </a:rPr>
              <a:t>Percent explained variation</a:t>
            </a:r>
          </a:p>
        </p:txBody>
      </p:sp>
      <p:sp>
        <p:nvSpPr>
          <p:cNvPr id="48" name="Rectangle 26"/>
          <p:cNvSpPr/>
          <p:nvPr/>
        </p:nvSpPr>
        <p:spPr>
          <a:xfrm>
            <a:off x="761751" y="4085429"/>
            <a:ext cx="137218" cy="102412"/>
          </a:xfrm>
          <a:prstGeom prst="rect">
            <a:avLst/>
          </a:prstGeom>
          <a:solidFill>
            <a:srgbClr val="FA36D5"/>
          </a:solidFill>
          <a:ln>
            <a:solidFill>
              <a:srgbClr val="FA36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9" name="Rectangle 27"/>
          <p:cNvSpPr/>
          <p:nvPr/>
        </p:nvSpPr>
        <p:spPr>
          <a:xfrm>
            <a:off x="1667839" y="4086190"/>
            <a:ext cx="137218" cy="102412"/>
          </a:xfrm>
          <a:prstGeom prst="rect">
            <a:avLst/>
          </a:prstGeom>
          <a:solidFill>
            <a:srgbClr val="66FFFF"/>
          </a:solidFill>
          <a:ln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50" name="Rectangle 28"/>
          <p:cNvSpPr/>
          <p:nvPr/>
        </p:nvSpPr>
        <p:spPr>
          <a:xfrm>
            <a:off x="5079847" y="4067007"/>
            <a:ext cx="137218" cy="10241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51" name="Rectangle 37"/>
          <p:cNvSpPr/>
          <p:nvPr/>
        </p:nvSpPr>
        <p:spPr>
          <a:xfrm>
            <a:off x="2657408" y="4082948"/>
            <a:ext cx="137218" cy="102412"/>
          </a:xfrm>
          <a:prstGeom prst="rect">
            <a:avLst/>
          </a:prstGeom>
          <a:solidFill>
            <a:srgbClr val="3333FF"/>
          </a:solidFill>
          <a:ln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52" name="Rectangle 38"/>
          <p:cNvSpPr/>
          <p:nvPr/>
        </p:nvSpPr>
        <p:spPr>
          <a:xfrm>
            <a:off x="3308442" y="4081746"/>
            <a:ext cx="137218" cy="10241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53" name="Rectangle 39"/>
          <p:cNvSpPr/>
          <p:nvPr/>
        </p:nvSpPr>
        <p:spPr>
          <a:xfrm>
            <a:off x="4220201" y="4063713"/>
            <a:ext cx="137218" cy="10241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54" name="TextBox 40"/>
          <p:cNvSpPr txBox="1"/>
          <p:nvPr/>
        </p:nvSpPr>
        <p:spPr>
          <a:xfrm>
            <a:off x="904924" y="4010144"/>
            <a:ext cx="7537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GSE29272</a:t>
            </a:r>
          </a:p>
        </p:txBody>
      </p:sp>
      <p:sp>
        <p:nvSpPr>
          <p:cNvPr id="55" name="TextBox 41"/>
          <p:cNvSpPr txBox="1"/>
          <p:nvPr/>
        </p:nvSpPr>
        <p:spPr>
          <a:xfrm>
            <a:off x="2804309" y="3999059"/>
            <a:ext cx="4908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TCGA</a:t>
            </a:r>
          </a:p>
        </p:txBody>
      </p:sp>
      <p:sp>
        <p:nvSpPr>
          <p:cNvPr id="56" name="TextBox 42"/>
          <p:cNvSpPr txBox="1"/>
          <p:nvPr/>
        </p:nvSpPr>
        <p:spPr>
          <a:xfrm>
            <a:off x="3459266" y="3987053"/>
            <a:ext cx="7537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GSE54129</a:t>
            </a:r>
          </a:p>
        </p:txBody>
      </p:sp>
      <p:sp>
        <p:nvSpPr>
          <p:cNvPr id="57" name="TextBox 43"/>
          <p:cNvSpPr txBox="1"/>
          <p:nvPr/>
        </p:nvSpPr>
        <p:spPr>
          <a:xfrm>
            <a:off x="4363606" y="3991073"/>
            <a:ext cx="7537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GSE62254</a:t>
            </a:r>
          </a:p>
        </p:txBody>
      </p:sp>
      <p:sp>
        <p:nvSpPr>
          <p:cNvPr id="58" name="TextBox 44"/>
          <p:cNvSpPr txBox="1"/>
          <p:nvPr/>
        </p:nvSpPr>
        <p:spPr>
          <a:xfrm>
            <a:off x="1817313" y="4005514"/>
            <a:ext cx="8242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000" dirty="0">
                <a:latin typeface="Cambria" panose="02040503050406030204" pitchFamily="18" charset="0"/>
              </a:rPr>
              <a:t>GSE146996</a:t>
            </a:r>
            <a:endParaRPr lang="en-US" sz="1000" dirty="0">
              <a:latin typeface="Cambria" panose="02040503050406030204" pitchFamily="18" charset="0"/>
            </a:endParaRPr>
          </a:p>
        </p:txBody>
      </p:sp>
      <p:sp>
        <p:nvSpPr>
          <p:cNvPr id="59" name="TextBox 45"/>
          <p:cNvSpPr txBox="1"/>
          <p:nvPr/>
        </p:nvSpPr>
        <p:spPr>
          <a:xfrm>
            <a:off x="5220826" y="3981758"/>
            <a:ext cx="7537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GSE15459</a:t>
            </a:r>
          </a:p>
        </p:txBody>
      </p:sp>
      <p:pic>
        <p:nvPicPr>
          <p:cNvPr id="2" name="Picture 1" descr="unnamed-chunk-23-1"/>
          <p:cNvPicPr>
            <a:picLocks noChangeAspect="1"/>
          </p:cNvPicPr>
          <p:nvPr/>
        </p:nvPicPr>
        <p:blipFill>
          <a:blip r:embed="rId4" cstate="print"/>
          <a:srcRect l="4940" r="5455" b="76426"/>
          <a:stretch>
            <a:fillRect/>
          </a:stretch>
        </p:blipFill>
        <p:spPr>
          <a:xfrm>
            <a:off x="286385" y="1163320"/>
            <a:ext cx="2529205" cy="655955"/>
          </a:xfrm>
          <a:prstGeom prst="rect">
            <a:avLst/>
          </a:prstGeom>
        </p:spPr>
      </p:pic>
      <p:pic>
        <p:nvPicPr>
          <p:cNvPr id="3" name="Picture 2" descr="unnamed-chunk-23-1"/>
          <p:cNvPicPr>
            <a:picLocks noChangeAspect="1"/>
          </p:cNvPicPr>
          <p:nvPr/>
        </p:nvPicPr>
        <p:blipFill>
          <a:blip r:embed="rId5" cstate="print"/>
          <a:srcRect l="4692" r="5505" b="76726"/>
          <a:stretch>
            <a:fillRect/>
          </a:stretch>
        </p:blipFill>
        <p:spPr>
          <a:xfrm>
            <a:off x="3347085" y="1166495"/>
            <a:ext cx="2650490" cy="6527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074" y="806033"/>
            <a:ext cx="24718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6171" y="4615926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b</a:t>
            </a:r>
          </a:p>
        </p:txBody>
      </p:sp>
      <p:sp>
        <p:nvSpPr>
          <p:cNvPr id="15" name="TextBox 14"/>
          <p:cNvSpPr txBox="1"/>
          <p:nvPr/>
        </p:nvSpPr>
        <p:spPr>
          <a:xfrm rot="16200000">
            <a:off x="5445448" y="1749325"/>
            <a:ext cx="10711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Before Batch QC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5482436" y="3633078"/>
            <a:ext cx="9861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After Batch QC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5402453" y="5379260"/>
            <a:ext cx="10711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Before Batch QC</a:t>
            </a:r>
          </a:p>
        </p:txBody>
      </p:sp>
      <p:sp>
        <p:nvSpPr>
          <p:cNvPr id="18" name="TextBox 17"/>
          <p:cNvSpPr txBox="1"/>
          <p:nvPr/>
        </p:nvSpPr>
        <p:spPr>
          <a:xfrm rot="16200000">
            <a:off x="5445153" y="7041593"/>
            <a:ext cx="9861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After Batch QC</a:t>
            </a:r>
          </a:p>
        </p:txBody>
      </p:sp>
      <p:sp>
        <p:nvSpPr>
          <p:cNvPr id="19" name="TextBox 18"/>
          <p:cNvSpPr txBox="1"/>
          <p:nvPr/>
        </p:nvSpPr>
        <p:spPr>
          <a:xfrm rot="16200000">
            <a:off x="306471" y="1809757"/>
            <a:ext cx="11144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Number of genes</a:t>
            </a:r>
          </a:p>
        </p:txBody>
      </p:sp>
      <p:sp>
        <p:nvSpPr>
          <p:cNvPr id="20" name="TextBox 19"/>
          <p:cNvSpPr txBox="1"/>
          <p:nvPr/>
        </p:nvSpPr>
        <p:spPr>
          <a:xfrm rot="16200000">
            <a:off x="299593" y="3644081"/>
            <a:ext cx="11144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Number of genes</a:t>
            </a:r>
          </a:p>
        </p:txBody>
      </p:sp>
      <p:sp>
        <p:nvSpPr>
          <p:cNvPr id="21" name="TextBox 20"/>
          <p:cNvSpPr txBox="1"/>
          <p:nvPr/>
        </p:nvSpPr>
        <p:spPr>
          <a:xfrm rot="16200000">
            <a:off x="301079" y="5382940"/>
            <a:ext cx="11144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Number of genes</a:t>
            </a:r>
          </a:p>
        </p:txBody>
      </p:sp>
      <p:sp>
        <p:nvSpPr>
          <p:cNvPr id="23" name="TextBox 22"/>
          <p:cNvSpPr txBox="1"/>
          <p:nvPr/>
        </p:nvSpPr>
        <p:spPr>
          <a:xfrm rot="16200000">
            <a:off x="280772" y="7118548"/>
            <a:ext cx="11144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ambria" panose="02040503050406030204" pitchFamily="18" charset="0"/>
              </a:rPr>
              <a:t>Number of genes</a:t>
            </a:r>
          </a:p>
        </p:txBody>
      </p:sp>
      <p:pic>
        <p:nvPicPr>
          <p:cNvPr id="4" name="Picture 3" descr="unnamed-chunk-7-1"/>
          <p:cNvPicPr>
            <a:picLocks noChangeAspect="1"/>
          </p:cNvPicPr>
          <p:nvPr/>
        </p:nvPicPr>
        <p:blipFill>
          <a:blip r:embed="rId2" cstate="print"/>
          <a:srcRect r="6148"/>
          <a:stretch>
            <a:fillRect/>
          </a:stretch>
        </p:blipFill>
        <p:spPr>
          <a:xfrm>
            <a:off x="960969" y="4608216"/>
            <a:ext cx="4833656" cy="1772157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1813557" y="4993957"/>
            <a:ext cx="3405214" cy="24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Cambria" panose="02040503050406030204" pitchFamily="18" charset="0"/>
              </a:rPr>
              <a:t>Batch Effect p-values across genes                     </a:t>
            </a:r>
          </a:p>
        </p:txBody>
      </p:sp>
      <p:pic>
        <p:nvPicPr>
          <p:cNvPr id="5" name="Picture 4" descr="unnamed-chunk-7-1"/>
          <p:cNvPicPr>
            <a:picLocks noChangeAspect="1"/>
          </p:cNvPicPr>
          <p:nvPr/>
        </p:nvPicPr>
        <p:blipFill>
          <a:blip r:embed="rId3" cstate="print"/>
          <a:srcRect r="6378"/>
          <a:stretch>
            <a:fillRect/>
          </a:stretch>
        </p:blipFill>
        <p:spPr>
          <a:xfrm>
            <a:off x="938714" y="6313728"/>
            <a:ext cx="4886733" cy="1664412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1577530" y="6713748"/>
            <a:ext cx="3895090" cy="246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Cambria" panose="02040503050406030204" pitchFamily="18" charset="0"/>
              </a:rPr>
              <a:t>Batch Effect p-values across genes                 </a:t>
            </a:r>
          </a:p>
        </p:txBody>
      </p:sp>
      <p:pic>
        <p:nvPicPr>
          <p:cNvPr id="8" name="Picture 7" descr="unnamed-chunk-8-1"/>
          <p:cNvPicPr>
            <a:picLocks noChangeAspect="1"/>
          </p:cNvPicPr>
          <p:nvPr/>
        </p:nvPicPr>
        <p:blipFill>
          <a:blip r:embed="rId4" cstate="print"/>
          <a:srcRect t="12458" r="6416" b="2884"/>
          <a:stretch>
            <a:fillRect/>
          </a:stretch>
        </p:blipFill>
        <p:spPr>
          <a:xfrm>
            <a:off x="1024808" y="1089060"/>
            <a:ext cx="4744188" cy="157843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935702" y="1241127"/>
            <a:ext cx="3421295" cy="1755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noAutofit/>
          </a:bodyPr>
          <a:lstStyle/>
          <a:p>
            <a:pPr algn="ctr"/>
            <a:r>
              <a:rPr lang="en-US" sz="1000" dirty="0">
                <a:latin typeface="Cambria" panose="02040503050406030204" pitchFamily="18" charset="0"/>
              </a:rPr>
              <a:t>Condition Effect p-values across genes                     </a:t>
            </a:r>
          </a:p>
        </p:txBody>
      </p:sp>
      <p:pic>
        <p:nvPicPr>
          <p:cNvPr id="9" name="Picture 8" descr="unnamed-chunk-8-1"/>
          <p:cNvPicPr>
            <a:picLocks noChangeAspect="1"/>
          </p:cNvPicPr>
          <p:nvPr/>
        </p:nvPicPr>
        <p:blipFill>
          <a:blip r:embed="rId4" cstate="print"/>
          <a:srcRect l="2241" t="12034" r="6649" b="2863"/>
          <a:stretch>
            <a:fillRect/>
          </a:stretch>
        </p:blipFill>
        <p:spPr>
          <a:xfrm>
            <a:off x="1109608" y="2811911"/>
            <a:ext cx="4695291" cy="1768889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750351" y="3005347"/>
            <a:ext cx="3575407" cy="195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en-US" sz="1000" dirty="0">
                <a:latin typeface="Cambria" panose="02040503050406030204" pitchFamily="18" charset="0"/>
              </a:rPr>
              <a:t>Condition Effect p-values across genes                    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74081" y="377861"/>
            <a:ext cx="1881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ambria" panose="02040503050406030204" pitchFamily="18" charset="0"/>
              </a:rPr>
              <a:t>Supplementary Figure 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551</TotalTime>
  <Words>110</Words>
  <Application>Microsoft Office PowerPoint</Application>
  <PresentationFormat>On-screen Show (4:3)</PresentationFormat>
  <Paragraphs>46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balaji TS</dc:creator>
  <cp:lastModifiedBy>balaji ts</cp:lastModifiedBy>
  <cp:revision>135</cp:revision>
  <dcterms:created xsi:type="dcterms:W3CDTF">2020-06-01T03:08:00Z</dcterms:created>
  <dcterms:modified xsi:type="dcterms:W3CDTF">2025-11-05T08:56:54Z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429CEDD7E7554597B0E88B4BAFDAD853_12</vt:lpwstr>
  </property>
  <property fmtid="{D5CDD505-2E9C-101B-9397-08002B2CF9AE}" pid="3" name="KSOProductBuildVer">
    <vt:lpwstr>1033-12.2.0.18165</vt:lpwstr>
  </property>
</Properties>
</file>