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4" r:id="rId3"/>
    <p:sldId id="265" r:id="rId4"/>
    <p:sldId id="266"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5FCF91-402A-4AE3-BF09-8344D23B8E18}"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398085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FCF91-402A-4AE3-BF09-8344D23B8E18}"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167890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FCF91-402A-4AE3-BF09-8344D23B8E18}"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166947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FCF91-402A-4AE3-BF09-8344D23B8E18}"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46354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FCF91-402A-4AE3-BF09-8344D23B8E18}"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214449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5FCF91-402A-4AE3-BF09-8344D23B8E18}"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3842565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5FCF91-402A-4AE3-BF09-8344D23B8E18}"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120606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FCF91-402A-4AE3-BF09-8344D23B8E18}"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127315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FCF91-402A-4AE3-BF09-8344D23B8E18}"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196957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FCF91-402A-4AE3-BF09-8344D23B8E18}"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30336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FCF91-402A-4AE3-BF09-8344D23B8E18}"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22AF5-152C-4E9D-9298-89CB9EEBECAE}" type="slidenum">
              <a:rPr lang="en-US" smtClean="0"/>
              <a:t>‹#›</a:t>
            </a:fld>
            <a:endParaRPr lang="en-US"/>
          </a:p>
        </p:txBody>
      </p:sp>
    </p:spTree>
    <p:extLst>
      <p:ext uri="{BB962C8B-B14F-4D97-AF65-F5344CB8AC3E}">
        <p14:creationId xmlns:p14="http://schemas.microsoft.com/office/powerpoint/2010/main" val="261307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CF91-402A-4AE3-BF09-8344D23B8E18}" type="datetimeFigureOut">
              <a:rPr lang="en-US" smtClean="0"/>
              <a:t>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22AF5-152C-4E9D-9298-89CB9EEBECAE}" type="slidenum">
              <a:rPr lang="en-US" smtClean="0"/>
              <a:t>‹#›</a:t>
            </a:fld>
            <a:endParaRPr lang="en-US"/>
          </a:p>
        </p:txBody>
      </p:sp>
    </p:spTree>
    <p:extLst>
      <p:ext uri="{BB962C8B-B14F-4D97-AF65-F5344CB8AC3E}">
        <p14:creationId xmlns:p14="http://schemas.microsoft.com/office/powerpoint/2010/main" val="183418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376" y="342079"/>
            <a:ext cx="6120396" cy="4885954"/>
          </a:xfrm>
          <a:prstGeom prst="rect">
            <a:avLst/>
          </a:prstGeom>
        </p:spPr>
      </p:pic>
      <p:sp>
        <p:nvSpPr>
          <p:cNvPr id="3" name="TextBox 2"/>
          <p:cNvSpPr txBox="1"/>
          <p:nvPr/>
        </p:nvSpPr>
        <p:spPr>
          <a:xfrm>
            <a:off x="121255" y="5589431"/>
            <a:ext cx="11671850" cy="369332"/>
          </a:xfrm>
          <a:prstGeom prst="rect">
            <a:avLst/>
          </a:prstGeom>
          <a:noFill/>
        </p:spPr>
        <p:txBody>
          <a:bodyPr wrap="none" rtlCol="0">
            <a:spAutoFit/>
          </a:bodyPr>
          <a:lstStyle/>
          <a:p>
            <a:pPr algn="just">
              <a:spcAft>
                <a:spcPts val="800"/>
              </a:spcAft>
            </a:pPr>
            <a:r>
              <a:rPr lang="en-US" b="1" dirty="0" smtClean="0">
                <a:solidFill>
                  <a:srgbClr val="FF0000"/>
                </a:solidFill>
              </a:rPr>
              <a:t>Supplementary</a:t>
            </a:r>
            <a:r>
              <a:rPr lang="en-US" dirty="0" smtClean="0">
                <a:solidFill>
                  <a:srgbClr val="FF0000"/>
                </a:solidFill>
              </a:rPr>
              <a:t> </a:t>
            </a:r>
            <a:r>
              <a:rPr lang="en-US" b="1" dirty="0" smtClean="0">
                <a:solidFill>
                  <a:srgbClr val="FF0000"/>
                </a:solidFill>
                <a:effectLst/>
                <a:latin typeface="Times New Roman" panose="02020603050405020304" pitchFamily="18" charset="0"/>
                <a:ea typeface="Calibri" panose="020F0502020204030204" pitchFamily="34" charset="0"/>
              </a:rPr>
              <a:t>Figure </a:t>
            </a:r>
            <a:r>
              <a:rPr lang="en-US" b="1" dirty="0" smtClean="0">
                <a:solidFill>
                  <a:srgbClr val="FF0000"/>
                </a:solidFill>
                <a:effectLst/>
                <a:latin typeface="Times New Roman" panose="02020603050405020304" pitchFamily="18" charset="0"/>
                <a:ea typeface="Calibri" panose="020F0502020204030204" pitchFamily="34" charset="0"/>
              </a:rPr>
              <a:t>1.</a:t>
            </a:r>
            <a:r>
              <a:rPr lang="en-US" dirty="0" smtClean="0">
                <a:solidFill>
                  <a:srgbClr val="FF0000"/>
                </a:solidFill>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ROC curve analysis results for genes with the area under the curve (AUC) ≥0.9 and p-vale &lt;0.05.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021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39" y="0"/>
            <a:ext cx="6848338" cy="6858000"/>
          </a:xfrm>
          <a:prstGeom prst="rect">
            <a:avLst/>
          </a:prstGeom>
        </p:spPr>
      </p:pic>
      <p:sp>
        <p:nvSpPr>
          <p:cNvPr id="4" name="TextBox 3"/>
          <p:cNvSpPr txBox="1"/>
          <p:nvPr/>
        </p:nvSpPr>
        <p:spPr>
          <a:xfrm>
            <a:off x="7727324" y="477824"/>
            <a:ext cx="4077029" cy="2308324"/>
          </a:xfrm>
          <a:prstGeom prst="rect">
            <a:avLst/>
          </a:prstGeom>
          <a:noFill/>
        </p:spPr>
        <p:txBody>
          <a:bodyPr wrap="square" rtlCol="0">
            <a:spAutoFit/>
          </a:bodyPr>
          <a:lstStyle/>
          <a:p>
            <a:pPr algn="just">
              <a:spcAft>
                <a:spcPts val="800"/>
              </a:spcAft>
            </a:pPr>
            <a:r>
              <a:rPr lang="en-US" b="1" dirty="0">
                <a:solidFill>
                  <a:srgbClr val="FF0000"/>
                </a:solidFill>
              </a:rPr>
              <a:t>Supplementary </a:t>
            </a:r>
            <a:r>
              <a:rPr lang="en-US" b="1" dirty="0" smtClean="0">
                <a:solidFill>
                  <a:srgbClr val="FF0000"/>
                </a:solidFill>
                <a:effectLst/>
                <a:latin typeface="Times New Roman" panose="02020603050405020304" pitchFamily="18" charset="0"/>
                <a:ea typeface="Calibri" panose="020F0502020204030204" pitchFamily="34" charset="0"/>
              </a:rPr>
              <a:t>Figure </a:t>
            </a:r>
            <a:r>
              <a:rPr lang="en-US" b="1" dirty="0" smtClean="0">
                <a:solidFill>
                  <a:srgbClr val="FF0000"/>
                </a:solidFill>
                <a:effectLst/>
                <a:latin typeface="Times New Roman" panose="02020603050405020304" pitchFamily="18" charset="0"/>
                <a:ea typeface="Calibri" panose="020F0502020204030204" pitchFamily="34" charset="0"/>
              </a:rPr>
              <a:t>2.</a:t>
            </a:r>
            <a:r>
              <a:rPr lang="en-US" dirty="0" smtClean="0">
                <a:solidFill>
                  <a:srgbClr val="FF0000"/>
                </a:solidFill>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The box plots of the expression levels of the </a:t>
            </a:r>
            <a:r>
              <a:rPr lang="en-US" dirty="0" err="1" smtClean="0">
                <a:effectLst/>
                <a:latin typeface="Times New Roman" panose="02020603050405020304" pitchFamily="18" charset="0"/>
                <a:ea typeface="Calibri" panose="020F0502020204030204" pitchFamily="34" charset="0"/>
              </a:rPr>
              <a:t>miRs</a:t>
            </a:r>
            <a:r>
              <a:rPr lang="en-US" dirty="0" smtClean="0">
                <a:effectLst/>
                <a:latin typeface="Times New Roman" panose="02020603050405020304" pitchFamily="18" charset="0"/>
                <a:ea typeface="Calibri" panose="020F0502020204030204" pitchFamily="34" charset="0"/>
              </a:rPr>
              <a:t> with diagnostic value in liver tumor along with their ROC curves with AUC ≥ 0.8. (A) has-mir-34a-5p, (B) hsa-let-7b-5p, (C) has-mir-195-5p, (D) has-mir-26a-5p, (E) has-mir-26b-5p, (F) has-mir-101-3p, (G) has-mir-130a-3p, (H) has-mir-29c-3p.</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8891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80" y="0"/>
            <a:ext cx="7110096" cy="6858000"/>
          </a:xfrm>
          <a:prstGeom prst="rect">
            <a:avLst/>
          </a:prstGeom>
        </p:spPr>
      </p:pic>
      <p:sp>
        <p:nvSpPr>
          <p:cNvPr id="3" name="TextBox 2"/>
          <p:cNvSpPr txBox="1"/>
          <p:nvPr/>
        </p:nvSpPr>
        <p:spPr>
          <a:xfrm>
            <a:off x="8269356" y="509183"/>
            <a:ext cx="2831651" cy="4349909"/>
          </a:xfrm>
          <a:prstGeom prst="rect">
            <a:avLst/>
          </a:prstGeom>
          <a:noFill/>
        </p:spPr>
        <p:txBody>
          <a:bodyPr wrap="square" rtlCol="0">
            <a:spAutoFit/>
          </a:bodyPr>
          <a:lstStyle/>
          <a:p>
            <a:pPr algn="just">
              <a:spcAft>
                <a:spcPts val="800"/>
              </a:spcAft>
            </a:pPr>
            <a:r>
              <a:rPr lang="en-US" b="1" dirty="0">
                <a:solidFill>
                  <a:srgbClr val="FF0000"/>
                </a:solidFill>
              </a:rPr>
              <a:t>Supplementary </a:t>
            </a:r>
            <a:r>
              <a:rPr lang="en-US" b="1" dirty="0" smtClean="0">
                <a:solidFill>
                  <a:srgbClr val="FF0000"/>
                </a:solidFill>
                <a:effectLst/>
                <a:latin typeface="Times New Roman" panose="02020603050405020304" pitchFamily="18" charset="0"/>
                <a:ea typeface="Calibri" panose="020F0502020204030204" pitchFamily="34" charset="0"/>
              </a:rPr>
              <a:t>Figure </a:t>
            </a:r>
            <a:r>
              <a:rPr lang="en-US" b="1" dirty="0" smtClean="0">
                <a:solidFill>
                  <a:srgbClr val="FF0000"/>
                </a:solidFill>
                <a:effectLst/>
                <a:latin typeface="Times New Roman" panose="02020603050405020304" pitchFamily="18" charset="0"/>
                <a:ea typeface="Calibri" panose="020F0502020204030204" pitchFamily="34" charset="0"/>
              </a:rPr>
              <a:t>3.</a:t>
            </a:r>
            <a:r>
              <a:rPr lang="en-US" dirty="0" smtClean="0">
                <a:solidFill>
                  <a:srgbClr val="FF0000"/>
                </a:solidFill>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Kaplan-Meier survival curves of the genes with the area under the curve (AUC) ≥0.9 and p-vale &lt;0.05 from the UALCAN database, showing the effect of the expression levels on liver cancer survival. Expression of all the genes show unfavorable correlation, where the expression of SERPINF2 show favorable correlation with the survival.</a:t>
            </a:r>
            <a:endParaRPr lang="en-US" sz="1600" dirty="0" smtClean="0">
              <a:effectLst/>
              <a:latin typeface="Calibri" panose="020F0502020204030204" pitchFamily="34" charset="0"/>
              <a:ea typeface="Calibri" panose="020F0502020204030204" pitchFamily="34" charset="0"/>
            </a:endParaRPr>
          </a:p>
          <a:p>
            <a:pPr algn="just">
              <a:spcAft>
                <a:spcPts val="800"/>
              </a:spcAft>
            </a:pPr>
            <a:r>
              <a:rPr lang="en-US" dirty="0" smtClean="0">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262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653" y="692237"/>
            <a:ext cx="7632208" cy="2743206"/>
          </a:xfrm>
          <a:prstGeom prst="rect">
            <a:avLst/>
          </a:prstGeom>
        </p:spPr>
      </p:pic>
      <p:sp>
        <p:nvSpPr>
          <p:cNvPr id="3" name="TextBox 2"/>
          <p:cNvSpPr txBox="1"/>
          <p:nvPr/>
        </p:nvSpPr>
        <p:spPr>
          <a:xfrm>
            <a:off x="2305653" y="4326928"/>
            <a:ext cx="7851130" cy="923330"/>
          </a:xfrm>
          <a:prstGeom prst="rect">
            <a:avLst/>
          </a:prstGeom>
          <a:noFill/>
        </p:spPr>
        <p:txBody>
          <a:bodyPr wrap="square" rtlCol="0">
            <a:spAutoFit/>
          </a:bodyPr>
          <a:lstStyle/>
          <a:p>
            <a:pPr algn="just">
              <a:spcAft>
                <a:spcPts val="800"/>
              </a:spcAft>
            </a:pPr>
            <a:r>
              <a:rPr lang="en-US" b="1" dirty="0">
                <a:solidFill>
                  <a:srgbClr val="FF0000"/>
                </a:solidFill>
              </a:rPr>
              <a:t>Supplementary </a:t>
            </a:r>
            <a:r>
              <a:rPr lang="en-US" b="1" dirty="0" smtClean="0">
                <a:solidFill>
                  <a:srgbClr val="FF0000"/>
                </a:solidFill>
                <a:effectLst/>
                <a:latin typeface="Times New Roman" panose="02020603050405020304" pitchFamily="18" charset="0"/>
                <a:ea typeface="Calibri" panose="020F0502020204030204" pitchFamily="34" charset="0"/>
              </a:rPr>
              <a:t>Figure </a:t>
            </a:r>
            <a:r>
              <a:rPr lang="en-US" b="1" dirty="0" smtClean="0">
                <a:solidFill>
                  <a:srgbClr val="FF0000"/>
                </a:solidFill>
                <a:effectLst/>
                <a:latin typeface="Times New Roman" panose="02020603050405020304" pitchFamily="18" charset="0"/>
                <a:ea typeface="Calibri" panose="020F0502020204030204" pitchFamily="34" charset="0"/>
              </a:rPr>
              <a:t>4.</a:t>
            </a:r>
            <a:r>
              <a:rPr lang="en-US" dirty="0" smtClean="0">
                <a:solidFill>
                  <a:srgbClr val="FF0000"/>
                </a:solidFill>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The Kaplan-Meier survival curves analysis of (A) hsa-mir-34a-5p, (B) hsa-mir-195-5p, and (C) hsa-mir-130a-3p. Expression of all these 3 </a:t>
            </a:r>
            <a:r>
              <a:rPr lang="en-US" dirty="0" err="1" smtClean="0">
                <a:effectLst/>
                <a:latin typeface="Times New Roman" panose="02020603050405020304" pitchFamily="18" charset="0"/>
                <a:ea typeface="Calibri" panose="020F0502020204030204" pitchFamily="34" charset="0"/>
              </a:rPr>
              <a:t>miRs</a:t>
            </a:r>
            <a:r>
              <a:rPr lang="en-US" dirty="0" smtClean="0">
                <a:effectLst/>
                <a:latin typeface="Times New Roman" panose="02020603050405020304" pitchFamily="18" charset="0"/>
                <a:ea typeface="Calibri" panose="020F0502020204030204" pitchFamily="34" charset="0"/>
              </a:rPr>
              <a:t> show favorable correlation with the overall survival.</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323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29" y="292686"/>
            <a:ext cx="10052464" cy="5905637"/>
          </a:xfrm>
          <a:prstGeom prst="rect">
            <a:avLst/>
          </a:prstGeom>
        </p:spPr>
      </p:pic>
      <p:sp>
        <p:nvSpPr>
          <p:cNvPr id="3" name="TextBox 2"/>
          <p:cNvSpPr txBox="1"/>
          <p:nvPr/>
        </p:nvSpPr>
        <p:spPr>
          <a:xfrm>
            <a:off x="100189" y="6198323"/>
            <a:ext cx="12091811" cy="646331"/>
          </a:xfrm>
          <a:prstGeom prst="rect">
            <a:avLst/>
          </a:prstGeom>
          <a:noFill/>
        </p:spPr>
        <p:txBody>
          <a:bodyPr wrap="square" rtlCol="0">
            <a:spAutoFit/>
          </a:bodyPr>
          <a:lstStyle/>
          <a:p>
            <a:pPr algn="just">
              <a:spcAft>
                <a:spcPts val="800"/>
              </a:spcAft>
            </a:pPr>
            <a:r>
              <a:rPr lang="en-US" b="1" dirty="0">
                <a:solidFill>
                  <a:srgbClr val="FF0000"/>
                </a:solidFill>
              </a:rPr>
              <a:t>Supplementary </a:t>
            </a:r>
            <a:r>
              <a:rPr lang="en-US" b="1" dirty="0" smtClean="0">
                <a:solidFill>
                  <a:srgbClr val="FF0000"/>
                </a:solidFill>
                <a:effectLst/>
                <a:latin typeface="Times New Roman" panose="02020603050405020304" pitchFamily="18" charset="0"/>
                <a:ea typeface="Calibri" panose="020F0502020204030204" pitchFamily="34" charset="0"/>
              </a:rPr>
              <a:t>Figure </a:t>
            </a:r>
            <a:r>
              <a:rPr lang="en-US" b="1" dirty="0" smtClean="0">
                <a:solidFill>
                  <a:srgbClr val="FF0000"/>
                </a:solidFill>
                <a:effectLst/>
                <a:latin typeface="Times New Roman" panose="02020603050405020304" pitchFamily="18" charset="0"/>
                <a:ea typeface="Calibri" panose="020F0502020204030204" pitchFamily="34" charset="0"/>
              </a:rPr>
              <a:t>5.</a:t>
            </a:r>
            <a:r>
              <a:rPr lang="en-US" dirty="0" smtClean="0">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Representative protein expressions of CDC6, PTTG1, CDCA5, and RACGAP1 examined by</a:t>
            </a:r>
            <a:r>
              <a:rPr lang="en-US" sz="1050" dirty="0" smtClean="0">
                <a:effectLst/>
                <a:latin typeface="AdvOT21de4310"/>
                <a:ea typeface="Calibri" panose="020F0502020204030204" pitchFamily="34" charset="0"/>
                <a:cs typeface="AdvOT21de4310"/>
              </a:rPr>
              <a:t> </a:t>
            </a:r>
            <a:r>
              <a:rPr lang="en-US" dirty="0" smtClean="0">
                <a:effectLst/>
                <a:latin typeface="Times New Roman" panose="02020603050405020304" pitchFamily="18" charset="0"/>
                <a:ea typeface="Calibri" panose="020F0502020204030204" pitchFamily="34" charset="0"/>
              </a:rPr>
              <a:t>Immunohistochemistry based on the HPA database.</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8009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224</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AdvOT21de4310</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dc:creator>
  <cp:lastModifiedBy>rey</cp:lastModifiedBy>
  <cp:revision>9</cp:revision>
  <dcterms:created xsi:type="dcterms:W3CDTF">2024-11-17T08:58:09Z</dcterms:created>
  <dcterms:modified xsi:type="dcterms:W3CDTF">2025-01-10T17:28:08Z</dcterms:modified>
</cp:coreProperties>
</file>