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  <p:sldId id="264" r:id="rId5"/>
    <p:sldId id="265" r:id="rId6"/>
    <p:sldId id="270" r:id="rId7"/>
    <p:sldId id="266" r:id="rId8"/>
    <p:sldId id="268" r:id="rId9"/>
    <p:sldId id="26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50" autoAdjust="0"/>
    <p:restoredTop sz="94660"/>
  </p:normalViewPr>
  <p:slideViewPr>
    <p:cSldViewPr snapToGrid="0">
      <p:cViewPr varScale="1">
        <p:scale>
          <a:sx n="63" d="100"/>
          <a:sy n="63" d="100"/>
        </p:scale>
        <p:origin x="608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454F5-E466-846C-E915-B585248078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EB4D4D-8F02-9D38-FC7E-8391372EB4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C434F-05B2-77D7-31EF-C731522C2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405A8-EFC3-445A-BEFF-187B46491688}" type="datetimeFigureOut">
              <a:rPr lang="en-IN" smtClean="0"/>
              <a:t>31-07-2026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31228C-6C3E-ECF7-1E55-77CA4B555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F719B8-80CC-4988-2AB5-4696CEBF8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C5AC8-F8DF-471F-8CF9-8259C7D7C6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40977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DF1F1-01EA-874D-0C94-C4557DF44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E8725B-AA6A-86FB-B3E8-007ED46229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679893-7647-C257-02DF-A84C3F227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405A8-EFC3-445A-BEFF-187B46491688}" type="datetimeFigureOut">
              <a:rPr lang="en-IN" smtClean="0"/>
              <a:t>31-07-2026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F3869B-F378-B1E7-4E77-8603C4262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928246-5444-64D2-3CEB-59788411C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C5AC8-F8DF-471F-8CF9-8259C7D7C6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5595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BDED5-E292-87CD-557A-A84A49A15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D27687-98A8-8FD9-25C4-C3B25CAC45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A3A23-EB37-9A38-2578-41D3D3748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405A8-EFC3-445A-BEFF-187B46491688}" type="datetimeFigureOut">
              <a:rPr lang="en-IN" smtClean="0"/>
              <a:t>31-07-2026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BAC6F5-5D3E-53EC-1064-5B80F9533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3D5F63-EE9C-E75F-A8CE-21E38EDCA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C5AC8-F8DF-471F-8CF9-8259C7D7C6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14447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D077A-A465-6860-E7A8-ACA18B0AC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E453B2-1914-81FB-1336-44B4C9F5E9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79A74F-EC4E-B085-0169-84D367D400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2B32BB-BE91-D463-F358-62767B089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405A8-EFC3-445A-BEFF-187B46491688}" type="datetimeFigureOut">
              <a:rPr lang="en-IN" smtClean="0"/>
              <a:t>31-07-2026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3CD001-20E7-F2D8-344D-29C5E2206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F2C125-B573-A78F-D6F1-1714AE3C6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C5AC8-F8DF-471F-8CF9-8259C7D7C6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70607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9F0E0-EC4E-0DD7-C81E-2856A128E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126C44-0CD5-316E-E7BB-D052BE8CCD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A32DCC-8AF7-75C4-45B9-CA6CC12B56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FF8F31-2CFC-AC24-A67B-4DB3CE6922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AA6E5A-B5AC-F362-8407-39302D72C4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B67FBD-C658-38E3-E553-402B2FF27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405A8-EFC3-445A-BEFF-187B46491688}" type="datetimeFigureOut">
              <a:rPr lang="en-IN" smtClean="0"/>
              <a:t>31-07-2026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573EDD-A882-A93E-86C7-BA0088401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8C389C2-327D-8273-A662-C660865CF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C5AC8-F8DF-471F-8CF9-8259C7D7C6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5964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93BD6-1ED6-2063-EBE3-030C61350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847E14-8669-65A3-B26D-1D93D2D3A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405A8-EFC3-445A-BEFF-187B46491688}" type="datetimeFigureOut">
              <a:rPr lang="en-IN" smtClean="0"/>
              <a:t>31-07-2026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F89D57-CFA1-D4C6-F817-899C29F83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C4712E-5CBF-BAEF-4CD6-1B22EF0F3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C5AC8-F8DF-471F-8CF9-8259C7D7C6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6612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88F443-0BB8-980F-8D08-17F204A7E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405A8-EFC3-445A-BEFF-187B46491688}" type="datetimeFigureOut">
              <a:rPr lang="en-IN" smtClean="0"/>
              <a:t>31-07-2026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20F1FE-E12D-8B33-9BBE-E80AD871A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E3D111-BD42-5DE2-551D-32C3A82DB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C5AC8-F8DF-471F-8CF9-8259C7D7C6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3955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E1C5F-BDD5-97A1-B031-17CC0B439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AEDB76-B996-FB3B-32D7-E49592676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E9DC80-C805-E70C-56C8-F072BE2B63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8D99C5-FD46-67AF-2516-2E398B52C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405A8-EFC3-445A-BEFF-187B46491688}" type="datetimeFigureOut">
              <a:rPr lang="en-IN" smtClean="0"/>
              <a:t>31-07-2026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4B9B9C-07ED-75A8-18AE-A9ABBDFC3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FADD56-4EF8-3A68-2D63-CFF3FBC67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C5AC8-F8DF-471F-8CF9-8259C7D7C6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4359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BEF32-5D35-6F0A-EE46-7BD12C062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4DCF90-D514-47ED-EE45-1FE50C4183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19BB28-7AA6-D3E8-9021-B098B38C37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D15820-D362-B8AE-350B-A52A8F70A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405A8-EFC3-445A-BEFF-187B46491688}" type="datetimeFigureOut">
              <a:rPr lang="en-IN" smtClean="0"/>
              <a:t>31-07-2026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5DED49-4331-A01E-4ADC-A8F36ED0C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F22FE6-E105-589B-79CB-9794AF4D1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C5AC8-F8DF-471F-8CF9-8259C7D7C6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0415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FE89D-6F29-C839-7774-76EF4AA20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4666BD-8A7D-4AAF-E632-6E3E0F1699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5E4008-6A48-33B3-F5CD-438A43210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405A8-EFC3-445A-BEFF-187B46491688}" type="datetimeFigureOut">
              <a:rPr lang="en-IN" smtClean="0"/>
              <a:t>31-07-2026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6341F2-1CEE-577E-6D19-292EB34C8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37408E-0EBC-F36F-13B5-9004F75C2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C5AC8-F8DF-471F-8CF9-8259C7D7C6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14271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86C7701-5B31-4452-52E5-4272CAA7A9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EE2451-98F8-0433-C5B3-7CE377E025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70843B-702C-A700-8057-4D9E6FE17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405A8-EFC3-445A-BEFF-187B46491688}" type="datetimeFigureOut">
              <a:rPr lang="en-IN" smtClean="0"/>
              <a:t>31-07-2026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3BF565-A041-8957-4E84-24685A066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24434D-DEA4-A52C-E540-8BF4B62F9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C5AC8-F8DF-471F-8CF9-8259C7D7C6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02956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B3F2D0-517B-C473-B278-EF4CAD135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EE378D-0058-DCAE-5A0F-899BA047EA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D26492-E347-7452-A688-143F1D5F38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5405A8-EFC3-445A-BEFF-187B46491688}" type="datetimeFigureOut">
              <a:rPr lang="en-IN" smtClean="0"/>
              <a:t>31-07-2026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930245-A53A-DEB6-B5DF-9C0EAE78B3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1D85CF-5D90-9E14-AD35-94E8D5D674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C5AC8-F8DF-471F-8CF9-8259C7D7C6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79288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3127F-973D-B910-99FF-3C45948002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7847" y="1422082"/>
            <a:ext cx="10318865" cy="2387600"/>
          </a:xfrm>
        </p:spPr>
        <p:txBody>
          <a:bodyPr>
            <a:normAutofit/>
          </a:bodyPr>
          <a:lstStyle/>
          <a:p>
            <a:pPr rtl="1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Enhanced Diagnosis of Cervical Cancer Using Archer Fish Hunting Optimizer-Optimized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Xception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Network with AI Interpretability via Grad-CAM</a:t>
            </a:r>
            <a:endParaRPr lang="en-IN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08B3E2-575D-3EC1-9B80-AFF3DE7390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5280" y="4242118"/>
            <a:ext cx="9144000" cy="1655762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IN" dirty="0"/>
              <a:t>Dr. U. </a:t>
            </a:r>
            <a:r>
              <a:rPr lang="en-IN" dirty="0" err="1"/>
              <a:t>Sabura</a:t>
            </a:r>
            <a:r>
              <a:rPr lang="en-IN" dirty="0"/>
              <a:t> Banu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IN" dirty="0"/>
              <a:t>Professor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IN" dirty="0"/>
              <a:t>Department of EEE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IN" dirty="0" err="1"/>
              <a:t>Saveetha</a:t>
            </a:r>
            <a:r>
              <a:rPr lang="en-IN" dirty="0"/>
              <a:t> Engineering College</a:t>
            </a:r>
          </a:p>
        </p:txBody>
      </p:sp>
    </p:spTree>
    <p:extLst>
      <p:ext uri="{BB962C8B-B14F-4D97-AF65-F5344CB8AC3E}">
        <p14:creationId xmlns:p14="http://schemas.microsoft.com/office/powerpoint/2010/main" val="18898756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DC094-835D-DD1F-F38B-2A98C6CCE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ED38E746-2D78-873D-0CDC-98661473E6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30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2A41DB29-ED8D-B6C6-6300-D5409FDE72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9055C9E-213C-D2B0-94F8-372652F15C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0389C3C0-9444-DC84-D51E-5876C33740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18" y="5927209"/>
            <a:ext cx="1206285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Supplementary </a:t>
            </a:r>
            <a:r>
              <a:rPr lang="en-US" dirty="0" smtClean="0"/>
              <a:t>Figure 1. </a:t>
            </a:r>
            <a:r>
              <a:rPr lang="en-US" dirty="0"/>
              <a:t>3D Surface Plot Representing Accuracy and Precision of CNN Models for Cervical Cancer  Classification 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D567B0-F1D3-4A7F-6D7B-E0C1407755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086"/>
          <a:stretch/>
        </p:blipFill>
        <p:spPr bwMode="auto">
          <a:xfrm>
            <a:off x="2194560" y="710105"/>
            <a:ext cx="6799811" cy="47387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24432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F2F33-1FFD-A783-8CFA-3C60C54C9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8B573EBE-C14F-8FC9-B7F5-92B81ADF85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30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F7E5034A-AAE9-DDF8-96AD-0BE2682EAF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96FFA540-84BE-3669-D6DD-1ED71E3E6B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F6E609A-4DBB-BBF2-0D86-02E7086D03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715535AA-22D5-338B-6807-984940A8FE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0347" y="5911727"/>
            <a:ext cx="1104637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rtl="1"/>
            <a:r>
              <a:rPr lang="en-US" dirty="0"/>
              <a:t>Supplementary </a:t>
            </a:r>
            <a:r>
              <a:rPr lang="en-US" dirty="0" smtClean="0"/>
              <a:t>Figure </a:t>
            </a:r>
            <a:r>
              <a:rPr lang="en-US" dirty="0" smtClean="0"/>
              <a:t>2.  </a:t>
            </a:r>
            <a:r>
              <a:rPr lang="en-US" dirty="0"/>
              <a:t>3D Ribbon Plot Representing Performance Metrics of CNN Models for Cervical </a:t>
            </a:r>
            <a:r>
              <a:rPr lang="en-US" dirty="0" smtClean="0"/>
              <a:t>Cancer                                        </a:t>
            </a:r>
            <a:r>
              <a:rPr lang="en-US" dirty="0"/>
              <a:t>Classification                                                                                                                                                                      </a:t>
            </a:r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78CE5C2-5215-1933-5AE9-363F5B5296B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715"/>
          <a:stretch/>
        </p:blipFill>
        <p:spPr bwMode="auto">
          <a:xfrm>
            <a:off x="1629296" y="304033"/>
            <a:ext cx="7514704" cy="525738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70622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F505BC9-DFE8-0834-20CC-FDA8BD6346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9AA6D1B-0E41-F8FF-8541-50E5537EAF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763" y="5911334"/>
            <a:ext cx="1131367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Supplementary Figure </a:t>
            </a:r>
            <a:r>
              <a:rPr lang="en-US" dirty="0" smtClean="0"/>
              <a:t>3</a:t>
            </a:r>
            <a:r>
              <a:rPr lang="en-US" dirty="0" smtClean="0"/>
              <a:t>. </a:t>
            </a:r>
            <a:r>
              <a:rPr lang="en-US" dirty="0"/>
              <a:t>Heatmap Representing Performance Metrics of CNN Models for Cervical Cancer Classification </a:t>
            </a:r>
            <a:endParaRPr kumimoji="0" lang="en-US" altLang="en-US" sz="2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8212C75-5AAB-CC4A-323A-0AFD96E7C1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71"/>
          <a:stretch/>
        </p:blipFill>
        <p:spPr bwMode="auto">
          <a:xfrm>
            <a:off x="1408429" y="457200"/>
            <a:ext cx="7519439" cy="524893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75803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580D022C-CACE-F8DD-E773-31421E9EB8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0080716A-F97F-675A-1448-873D395145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226" y="5959160"/>
            <a:ext cx="113646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rtl="1"/>
            <a:r>
              <a:rPr lang="en-US" dirty="0"/>
              <a:t>Supplementary Figure </a:t>
            </a:r>
            <a:r>
              <a:rPr lang="en-US" dirty="0" smtClean="0"/>
              <a:t>4. </a:t>
            </a:r>
            <a:r>
              <a:rPr lang="en-US" dirty="0"/>
              <a:t>Comparative Performance Evaluation of CNN Models Using MCC, Log Loss, and Inference Time</a:t>
            </a:r>
            <a:endParaRPr lang="en-IN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DEA8651-FE33-1289-D49D-7076846FB9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07" r="6914"/>
          <a:stretch/>
        </p:blipFill>
        <p:spPr bwMode="auto">
          <a:xfrm>
            <a:off x="2261063" y="529508"/>
            <a:ext cx="6999315" cy="529199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640385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5E650-B5C7-4C68-4EF2-FACF2F523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6680" y="6483927"/>
            <a:ext cx="10515600" cy="446305"/>
          </a:xfrm>
        </p:spPr>
        <p:txBody>
          <a:bodyPr>
            <a:normAutofit fontScale="90000"/>
          </a:bodyPr>
          <a:lstStyle/>
          <a:p>
            <a:pPr rtl="1"/>
            <a:r>
              <a:rPr lang="en-US" sz="2000" dirty="0"/>
              <a:t>Supplementary Figure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Line Plot Comparison of CNN Models Using MCC, Log Loss, and Inference Time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FF224D9-0E38-8770-4080-13F7A53791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61"/>
          <a:stretch/>
        </p:blipFill>
        <p:spPr bwMode="auto">
          <a:xfrm>
            <a:off x="1662545" y="528078"/>
            <a:ext cx="8263909" cy="580184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685793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3320D432-62BA-461D-3949-AF03619601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53EE9FC-0B6B-E154-4425-C2451D1538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8412" y="6164620"/>
            <a:ext cx="857952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rtl="1"/>
            <a:r>
              <a:rPr lang="en-US" dirty="0"/>
              <a:t>Supplementary Figure </a:t>
            </a:r>
            <a:r>
              <a:rPr lang="en-US" dirty="0" smtClean="0"/>
              <a:t>6</a:t>
            </a:r>
            <a:r>
              <a:rPr lang="en-US" dirty="0" smtClean="0"/>
              <a:t>. </a:t>
            </a:r>
            <a:r>
              <a:rPr lang="en-US" dirty="0"/>
              <a:t>3D Surface Plot Comparing CNN Models Using MCC and Log Loss</a:t>
            </a:r>
            <a:endParaRPr lang="en-IN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1954AF3-B9DB-8806-F3CC-230F89DD3C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112"/>
          <a:stretch/>
        </p:blipFill>
        <p:spPr bwMode="auto">
          <a:xfrm>
            <a:off x="1313411" y="97283"/>
            <a:ext cx="8246225" cy="57446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139238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F3FC7-BEA6-05AB-F4B4-AA7BCB84C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80F41B89-F3CE-F836-AC5C-262312599F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3FB5247-F1C5-3285-2646-91173B1350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0007" y="6130409"/>
            <a:ext cx="8112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rtl="1"/>
            <a:r>
              <a:rPr lang="en-US" dirty="0"/>
              <a:t>Supplementary Figure </a:t>
            </a:r>
            <a:r>
              <a:rPr lang="en-US" dirty="0" smtClean="0"/>
              <a:t>7. </a:t>
            </a:r>
            <a:r>
              <a:rPr lang="en-US" dirty="0"/>
              <a:t>3D Ribbon Plot of CNN Model Performance Across Metrics</a:t>
            </a: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1827E5-E132-836C-D5DA-88C2BA5394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08"/>
          <a:stretch/>
        </p:blipFill>
        <p:spPr bwMode="auto">
          <a:xfrm>
            <a:off x="1429789" y="170809"/>
            <a:ext cx="7747462" cy="59596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853592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E7D9A8-7051-1B04-0C31-EC12CF3438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3A24AD7-BDCB-7589-9254-A138FBA4AD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24101FB3-3798-8846-7D22-B4F73A26CF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540" y="5871664"/>
            <a:ext cx="1115677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rtl="1"/>
            <a:r>
              <a:rPr lang="en-US" dirty="0"/>
              <a:t>Supplementary </a:t>
            </a:r>
            <a:r>
              <a:rPr lang="en-US"/>
              <a:t>Figure </a:t>
            </a:r>
            <a:r>
              <a:rPr lang="en-US" smtClean="0"/>
              <a:t>8.  </a:t>
            </a:r>
            <a:r>
              <a:rPr lang="en-US" dirty="0"/>
              <a:t>AI-based cervical cancer diagnosis using Grad-CAM: Original microscopic images (left) and </a:t>
            </a:r>
          </a:p>
          <a:p>
            <a:pPr rtl="1"/>
            <a:r>
              <a:rPr lang="en-US" dirty="0"/>
              <a:t>corresponding Grad-CAM heatmaps (right) highlighting critical regions used by the model for classification.</a:t>
            </a:r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C470A8-AABA-486A-4E0A-B39072925D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670" y="266084"/>
            <a:ext cx="4604861" cy="2516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E13EC84-6586-4988-E16F-CD413DC581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830" y="228600"/>
            <a:ext cx="4604861" cy="2545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D832E3E-5577-27C8-B3E1-4900BB8CA5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969" y="2958496"/>
            <a:ext cx="4604862" cy="244266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303B3B4-CF96-F966-340C-509CA8B8E2F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8460" y="2958496"/>
            <a:ext cx="4633660" cy="24426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616121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180</Words>
  <Application>Microsoft Office PowerPoint</Application>
  <PresentationFormat>Widescreen</PresentationFormat>
  <Paragraphs>14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Office Theme</vt:lpstr>
      <vt:lpstr>Enhanced Diagnosis of Cervical Cancer Using Archer Fish Hunting Optimizer-Optimized Xception Network with AI Interpretability via Grad-CAM</vt:lpstr>
      <vt:lpstr>PowerPoint Presentation</vt:lpstr>
      <vt:lpstr>PowerPoint Presentation</vt:lpstr>
      <vt:lpstr>PowerPoint Presentation</vt:lpstr>
      <vt:lpstr>PowerPoint Presentation</vt:lpstr>
      <vt:lpstr>Supplementary Figure 5. Line Plot Comparison of CNN Models Using MCC, Log Loss, and Inference Time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Enhanced Diagnosis of Cervical Cancer Using Archer Fish Hunting Optimizer-Optimized Xception Network with AI Interpretability via Grad-CAM</dc:title>
  <dc:creator>Mohamed Shiek mothi</dc:creator>
  <cp:lastModifiedBy>Nona</cp:lastModifiedBy>
  <cp:revision>7</cp:revision>
  <dcterms:created xsi:type="dcterms:W3CDTF">2025-02-12T05:13:14Z</dcterms:created>
  <dcterms:modified xsi:type="dcterms:W3CDTF">2026-07-31T13:39:13Z</dcterms:modified>
</cp:coreProperties>
</file>