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2" r:id="rId2"/>
    <p:sldId id="264" r:id="rId3"/>
    <p:sldId id="263" r:id="rId4"/>
    <p:sldId id="265" r:id="rId5"/>
    <p:sldId id="266" r:id="rId6"/>
    <p:sldId id="267" r:id="rId7"/>
    <p:sldId id="268" r:id="rId8"/>
    <p:sldId id="269" r:id="rId9"/>
    <p:sldId id="271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433DB-168A-4080-BAAF-37F22F92A006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E7E63-8EC9-4F84-BBB6-F65F07BEABC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355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9E7E63-8EC9-4F84-BBB6-F65F07BEABC4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3854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A44BE-A8BD-2493-1F85-6764B83EF2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1F1A0E-C7D0-DE9B-14BC-FDF6A1915E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D5DE6-7B66-4FF3-D89D-FC735DA60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2E499-A74B-0AE0-A93A-6A5F173FD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22199D-46AD-8BD2-C3BA-76B239108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7193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966D7-DEA0-4472-4D33-7834FCF12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872DC-2657-1964-A95D-1DDAC4A38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4C79BE-E54F-01BE-8EAE-22065C64B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15A6E-56DD-1DFE-517D-76FB01818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D17104-AD34-55F1-1BD4-3882A47A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369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6457-CB91-BBB8-F866-0B661F1B7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7BBA4-CBC6-2914-2421-8277555E0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9A5406-AE05-9B2F-2DA7-7C6D0998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9BC3D-A822-1D47-0451-0D6D9DFD9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5D4B3-3501-2D33-98E0-C434E91A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443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85E4A-D5BA-B9EE-FC1D-3609C250B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2FD1-A647-6EDB-D625-89E49D610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3C7958-1A13-6373-6C18-E4A7466CCF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641A49-8B46-0269-1F7B-7DFB741B8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AA9BB-929A-6E8D-F3F6-436FA060E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532FC6-B9E3-9607-C6F9-8D5180C87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7071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9F72A-D59C-99EC-718A-7CAECEFF4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0B6C8-0881-1F2F-9762-B59DC42E55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97386-8F7F-7139-2DED-D57C42B85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55CA1C-2DAC-6C68-0863-EB4A27F653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FC543-F0AD-D182-7D6E-499C538DF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34C9F5-BC67-38F3-41A2-E1C6B4F7A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09184-FEAF-2457-C264-E2B29FFA7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3D02A-464B-11BE-1021-FD5562C62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4005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8452-D63B-6D49-D58D-29357EEF1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1471D9-CD49-6F16-8FED-9B0D4DAF3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1DE757-820C-7666-6EF3-F06CB04B3A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79310-1A4D-938A-F0E0-6B8DDB254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7028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3BDC2C-70B3-4792-0369-C03B54724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EF273D-6061-ABB8-D120-A40180C91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C253B-5CB1-5B31-1DB0-0FBF80D1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6268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9EA34-C89C-B5C6-C2BB-DB257A3E4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7D58E-DC69-A6B5-7816-B76BE7D47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8704A-54E4-A9F3-FE2D-8D789F9569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FEC210-04D8-F5FE-91E8-33F78E082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C37FE-6CE7-CB2A-9E7E-8B8E236E3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8ABF9-6DE9-CB3D-1461-40CFC84EC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400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5C8A7-1E03-CB59-CA15-A87DADE3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E6D91C-8475-C265-CC0C-2242F56A5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9E518E-210E-A1CE-2C1E-FD95FEB53D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9BFCFE-A718-1513-6AD5-4D888CC3F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7611F-7128-BDA2-D541-6912C6758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BFE6D-9BA0-1EBC-DE7C-F455099F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88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D9540-04F5-086B-A29C-AFA089B5B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CE35EE-17D7-83E9-282F-92445DAA8C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E04A98-8806-FDE0-441D-CF17DF210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9AE38-1A1D-F8FC-2B82-53EB19676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CC776-44A5-77F1-E581-FF7A9D288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427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260018-3F49-4A65-FC0F-FB1C238BF1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A53964-2416-FA37-4242-E9665608E2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74171-75BB-84DF-20A1-120B1F0A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6B950-BC0F-49A1-9DE8-3AD252CBE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8809F-530E-309A-617C-B5B76B9A6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936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2E0AAC-69A5-DE3A-99E5-34C888340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66A73-6C4F-11A8-99AA-52B91924F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A616B-6E2A-5AE2-24F9-3BBB31147F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4F0F9F-EA9F-4CCE-A3A1-0BF5ACB8DFCB}" type="datetimeFigureOut">
              <a:rPr lang="en-IN" smtClean="0"/>
              <a:t>24-07-2025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A3454-C82A-2C08-DD0E-3ACFBB2F8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B58B5-DCFE-EB25-8992-CDD16FDB62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0A55C-6E94-407D-85A3-18DF111F8B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94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4B62D-8944-EF9B-094B-5D1B634EE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338" y="54129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1.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Amplification plot and melt curve analysis of primer F1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AD2D63C-88E2-7926-1209-8EB88182E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34" t="31022" r="6230" b="21628"/>
          <a:stretch/>
        </p:blipFill>
        <p:spPr bwMode="auto">
          <a:xfrm>
            <a:off x="1469571" y="1400913"/>
            <a:ext cx="9511248" cy="3780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145E23-6373-D8B8-4F3D-378BA3226BC8}"/>
              </a:ext>
            </a:extLst>
          </p:cNvPr>
          <p:cNvSpPr txBox="1"/>
          <p:nvPr/>
        </p:nvSpPr>
        <p:spPr>
          <a:xfrm>
            <a:off x="967395" y="5266857"/>
            <a:ext cx="10515600" cy="1160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amplification plot demonstrates the quantitative PCR (qPCR) results for varying template concentrations (0.1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and no template control [NTC]), showing the cycle threshold (Ct) values. The melt curve plot confirms the partial non-specificity of the amplified product in NTC by displaying a single peak at the expected melting temperature.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830581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16F36-A3C3-6D08-FD5E-50148B4E6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5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Amplification plot and melt curve analysis of primer F1.1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D8CB64-411B-6FEA-38E7-DBAE741537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642" t="27624" r="6766" b="25882"/>
          <a:stretch/>
        </p:blipFill>
        <p:spPr bwMode="auto">
          <a:xfrm>
            <a:off x="838200" y="1611087"/>
            <a:ext cx="10123714" cy="35860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919E4D-F7DA-5FD9-5696-447C1300D213}"/>
              </a:ext>
            </a:extLst>
          </p:cNvPr>
          <p:cNvSpPr txBox="1"/>
          <p:nvPr/>
        </p:nvSpPr>
        <p:spPr>
          <a:xfrm>
            <a:off x="1230087" y="5535939"/>
            <a:ext cx="10123713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Image showing consistent amplification and melt curve profiles for varying template concentrations (0.1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and no template control [NTC]), indicating high specificity and no nonspecific amplification.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13424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8C84D-7E1C-EA46-A25C-C09CCC6E3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349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Amplification plot and melt curve analysis of primer F1.2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C04F49D-EAB7-43A5-F926-1003505AA8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07" t="27094" r="1402" b="24998"/>
          <a:stretch/>
        </p:blipFill>
        <p:spPr bwMode="auto">
          <a:xfrm>
            <a:off x="1299832" y="1593391"/>
            <a:ext cx="9574997" cy="3555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750682-F953-3E72-F32C-6CD55CD124D0}"/>
              </a:ext>
            </a:extLst>
          </p:cNvPr>
          <p:cNvSpPr txBox="1"/>
          <p:nvPr/>
        </p:nvSpPr>
        <p:spPr>
          <a:xfrm>
            <a:off x="1299832" y="5383490"/>
            <a:ext cx="9699172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amplification plot shows efficient amplification across varying template concentrations (0.1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). The melt curve plot confirms the non-specificity. 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256311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2245-32B1-2857-6AC3-CBF6E22CD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Amplification plot and melt curve analysis of primer F1.3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5E2108-FAFD-7939-6EAC-BF388861A0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210" t="21737" b="23364"/>
          <a:stretch/>
        </p:blipFill>
        <p:spPr bwMode="auto">
          <a:xfrm>
            <a:off x="859408" y="1522431"/>
            <a:ext cx="10463494" cy="3811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241640-F610-0EB8-8D12-A57EC4CEE6CC}"/>
              </a:ext>
            </a:extLst>
          </p:cNvPr>
          <p:cNvSpPr txBox="1"/>
          <p:nvPr/>
        </p:nvSpPr>
        <p:spPr>
          <a:xfrm>
            <a:off x="890307" y="5196913"/>
            <a:ext cx="10463493" cy="1160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amplification plot shows efficient amplification across varying template concentrations (0.1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0.001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pmol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). Presence of amplification in the no-template control (NTC) indicates complete binding of Primer F1.3 with the stem-loop primer rather than the intended folate oligo binding site.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24468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B6930-8F7B-8F4A-EFD0-EB37C4AC6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5: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electrophoresis validation of primers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7F26557-6BE6-48F5-6504-F9C4854E1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143" t="12705" r="5107" b="13729"/>
          <a:stretch/>
        </p:blipFill>
        <p:spPr bwMode="auto">
          <a:xfrm>
            <a:off x="2129236" y="1292667"/>
            <a:ext cx="8243961" cy="39324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A956F7-CCB2-897D-9835-4E4ED64AB938}"/>
              </a:ext>
            </a:extLst>
          </p:cNvPr>
          <p:cNvSpPr txBox="1"/>
          <p:nvPr/>
        </p:nvSpPr>
        <p:spPr>
          <a:xfrm>
            <a:off x="1295398" y="5104576"/>
            <a:ext cx="10613571" cy="1530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Gel electrophoresis results demonstrating the amplification specificity and efficiency of different primer variants (Primer 1, Primer 1.1, Primer 1.2, and Primer 1.3) for Folate-LT qPCR assay. The DNA ladder indicates molecular weights (50–1500 bp), and the expected amplicon size is 86–94 bp. Image shows the no non-specific reactions in primer F1.1 and F1.3 contrary to non-specific binding in primer F1 and F1.3.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99021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A2A5F-0DBF-9B21-3AE0-AF27153DF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7171"/>
            <a:ext cx="10515600" cy="1363517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Annealing temperature (Ta) for primer F1.1 for stem-loop primer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CA8C003-D394-F6DC-6B58-B65FA475E0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4" t="12497" r="3759"/>
          <a:stretch/>
        </p:blipFill>
        <p:spPr bwMode="auto">
          <a:xfrm>
            <a:off x="1328056" y="1499358"/>
            <a:ext cx="9738025" cy="406324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C9532B-8C09-2E42-455B-0DB60DE73F48}"/>
              </a:ext>
            </a:extLst>
          </p:cNvPr>
          <p:cNvSpPr txBox="1"/>
          <p:nvPr/>
        </p:nvSpPr>
        <p:spPr>
          <a:xfrm>
            <a:off x="1040337" y="5402439"/>
            <a:ext cx="9906001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amplification plot, melt curve analysis, and Ct value comparison indicate the optimal annealing temperature (Ta) for Primer F1.1 is between 40–45°C. This range ensures specific amplification and consistent Ct values.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23975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9093D-E9CD-EAAF-F2E7-805BCA091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77600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electrophoresis for optimal annealing temperature (Ta) for primer F1.1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0244B20E-AA5B-A8B8-F84A-AA2ADB97DD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5153" t="12851" r="4820"/>
          <a:stretch/>
        </p:blipFill>
        <p:spPr bwMode="auto">
          <a:xfrm>
            <a:off x="2544233" y="1335767"/>
            <a:ext cx="7103533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8B0936-F93C-CFCA-43DF-B241DB1DB8E6}"/>
              </a:ext>
            </a:extLst>
          </p:cNvPr>
          <p:cNvSpPr txBox="1"/>
          <p:nvPr/>
        </p:nvSpPr>
        <p:spPr>
          <a:xfrm>
            <a:off x="1012370" y="5522233"/>
            <a:ext cx="10341429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optimal annealing temperature for specific amplification was determined to be between 40–45°C, as indicated by clear and specific bands 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50353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EECD6-57D8-6A5C-9776-D33AD62A3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38114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Annealing temperature (Ta) for primer F1.2 for stem-loop primer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27B92AA-359E-79DA-4040-F80A04DF94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814" t="11523" r="7102"/>
          <a:stretch/>
        </p:blipFill>
        <p:spPr bwMode="auto">
          <a:xfrm>
            <a:off x="2373086" y="1690688"/>
            <a:ext cx="8240485" cy="35876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631E7C-3D34-8DD6-CE62-AE9CF095B7F2}"/>
              </a:ext>
            </a:extLst>
          </p:cNvPr>
          <p:cNvSpPr txBox="1"/>
          <p:nvPr/>
        </p:nvSpPr>
        <p:spPr>
          <a:xfrm>
            <a:off x="1023258" y="5481461"/>
            <a:ext cx="10297885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Amplification plot, melt curve analysis, and Ct values indicate the optimal Ta range is 40–45°C for specific and efficient amplification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68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2CD00-A5D2-5013-D8CF-BF39F74D6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353801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electrophoresis for optimal annealing temperature (Ta) for primer F1.2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6" name="Graphic 1">
            <a:extLst>
              <a:ext uri="{FF2B5EF4-FFF2-40B4-BE49-F238E27FC236}">
                <a16:creationId xmlns:a16="http://schemas.microsoft.com/office/drawing/2014/main" id="{50936670-DEC1-D852-873A-7D435726E3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3206" t="16978" r="4492"/>
          <a:stretch/>
        </p:blipFill>
        <p:spPr bwMode="auto">
          <a:xfrm>
            <a:off x="2261688" y="1401082"/>
            <a:ext cx="7668624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688F273-2375-079F-D6A9-46301111182E}"/>
              </a:ext>
            </a:extLst>
          </p:cNvPr>
          <p:cNvSpPr txBox="1"/>
          <p:nvPr/>
        </p:nvSpPr>
        <p:spPr>
          <a:xfrm>
            <a:off x="838199" y="5841610"/>
            <a:ext cx="9906000" cy="46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IN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Optimal Ta</a:t>
            </a:r>
            <a:r>
              <a:rPr lang="en-IN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: 40–45 °C, as indicated by clear and specific bands without non-specific amplification.</a:t>
            </a:r>
            <a:endParaRPr lang="en-IN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08026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3046-37BD-1D7A-14F9-85201C2C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12286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Annealing temperature (Ta) for primer F1.1for qPCR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FE4AEE-127A-51CB-8843-13797C294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825" t="18666" r="8098"/>
          <a:stretch/>
        </p:blipFill>
        <p:spPr bwMode="auto">
          <a:xfrm>
            <a:off x="2133601" y="1528941"/>
            <a:ext cx="8567056" cy="36091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2D606-CD3C-1B6B-7A7C-BC9E5802D50E}"/>
              </a:ext>
            </a:extLst>
          </p:cNvPr>
          <p:cNvSpPr txBox="1"/>
          <p:nvPr/>
        </p:nvSpPr>
        <p:spPr>
          <a:xfrm>
            <a:off x="1338942" y="5329059"/>
            <a:ext cx="9492343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Amplification plot, melt curve analysis, and Ct values indicate the optimal Ta range is 40–45°C for specific and efficient amplification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26231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504C-CD09-F40F-0485-0A244D7B6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65125"/>
            <a:ext cx="11702143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electrophoresis for optimal annealing temperature (Ta) for primer F1.1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302D2781-29F3-E76F-91F7-9F3743F495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5564" t="12366" r="8383" b="12597"/>
          <a:stretch/>
        </p:blipFill>
        <p:spPr bwMode="auto">
          <a:xfrm>
            <a:off x="2251973" y="1346654"/>
            <a:ext cx="7840453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2913C7-DE90-C8E7-775B-B32981DDA327}"/>
              </a:ext>
            </a:extLst>
          </p:cNvPr>
          <p:cNvSpPr txBox="1"/>
          <p:nvPr/>
        </p:nvSpPr>
        <p:spPr>
          <a:xfrm>
            <a:off x="838199" y="5800626"/>
            <a:ext cx="10210800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optimal annealing temperature (Ta) range was determined to be 40-45°C, where band intensity appears strongest with minimal non-specific amplification.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28792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E166-288C-5B60-1143-FD146226E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016344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Annealing temperature (Ta) for primer F1.2 for qPCR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B422DF4-726C-F232-AEF9-D4282F9B9D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2220" r="5478" b="4184"/>
          <a:stretch/>
        </p:blipFill>
        <p:spPr bwMode="auto">
          <a:xfrm>
            <a:off x="2122714" y="1370085"/>
            <a:ext cx="8773886" cy="36805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0FBFCE-8321-7570-26EE-E4DD7AFCFE56}"/>
              </a:ext>
            </a:extLst>
          </p:cNvPr>
          <p:cNvSpPr txBox="1"/>
          <p:nvPr/>
        </p:nvSpPr>
        <p:spPr>
          <a:xfrm>
            <a:off x="1001486" y="5487915"/>
            <a:ext cx="9895114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Amplification plot, melt curve analysis, and Ct values indicate the optimal Ta range is 55–60°C for specific and efficient amplification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82475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54266-4971-C576-57DD-1E723A473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29" y="365125"/>
            <a:ext cx="11604171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 Electrophoresis for optimal annealing temperature (Ta) for primer F1.2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1950CFDB-3AC2-2DE8-3BFD-0A80401936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3795" t="9851" r="3432" b="10082"/>
          <a:stretch/>
        </p:blipFill>
        <p:spPr bwMode="auto">
          <a:xfrm>
            <a:off x="2173624" y="1253331"/>
            <a:ext cx="7997152" cy="43513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0E2102-AA04-CA3A-3EDB-AABCA72A9C82}"/>
              </a:ext>
            </a:extLst>
          </p:cNvPr>
          <p:cNvSpPr txBox="1"/>
          <p:nvPr/>
        </p:nvSpPr>
        <p:spPr>
          <a:xfrm>
            <a:off x="1090495" y="5699175"/>
            <a:ext cx="10163409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optimal annealing temperature (Ta) range was determined to be 55-60°C, where band intensity appears strongest with minimal non-specific amplification.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95636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85E31-1CEF-AB76-0EB6-FBC0678AE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5714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Differential expression of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FOLR1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mRNA across various cell lines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4714C22E-8A09-9715-CDCD-D25A46FC0F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3878665"/>
              </p:ext>
            </p:extLst>
          </p:nvPr>
        </p:nvGraphicFramePr>
        <p:xfrm>
          <a:off x="2100944" y="1315689"/>
          <a:ext cx="7685313" cy="4127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8" r:id="rId3" imgW="2729108" imgH="2873176" progId="Prism8.Document">
                  <p:embed/>
                </p:oleObj>
              </mc:Choice>
              <mc:Fallback>
                <p:oleObj name="Prism 8" r:id="rId3" imgW="2729108" imgH="2873176" progId="Prism8.Document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0944" y="1315689"/>
                        <a:ext cx="7685313" cy="412716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D6CF422-67A6-A1D3-08A3-82A4BD8A4FB6}"/>
              </a:ext>
            </a:extLst>
          </p:cNvPr>
          <p:cNvSpPr txBox="1"/>
          <p:nvPr/>
        </p:nvSpPr>
        <p:spPr>
          <a:xfrm>
            <a:off x="1289957" y="5442857"/>
            <a:ext cx="9982200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Data represents the relative expression levels of FOLR1 mRNA in HeLa, AGS, </a:t>
            </a:r>
            <a:r>
              <a:rPr lang="en-IN" sz="16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Jurkat</a:t>
            </a: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, HEK293T cell lines, and blood samples. Error bars indicate standard deviation from triplicate experiments.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116279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9C504-067D-C607-4B40-27A6306D5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681037"/>
            <a:ext cx="11549743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 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Confocal imaging- Expression of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FOLR1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en-I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HeLa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AGS cells visualized by immunofluorescence</a:t>
            </a:r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Graphic 1">
            <a:extLst>
              <a:ext uri="{FF2B5EF4-FFF2-40B4-BE49-F238E27FC236}">
                <a16:creationId xmlns:a16="http://schemas.microsoft.com/office/drawing/2014/main" id="{89FF5DBA-E94F-C3BA-BFD3-F7B363AEF2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14055" t="12608" r="22012" b="14409"/>
          <a:stretch/>
        </p:blipFill>
        <p:spPr bwMode="auto">
          <a:xfrm>
            <a:off x="2707765" y="1900980"/>
            <a:ext cx="6370922" cy="40909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2F6E61-1EB5-A109-247C-74FF3A684DE4}"/>
              </a:ext>
            </a:extLst>
          </p:cNvPr>
          <p:cNvSpPr txBox="1"/>
          <p:nvPr/>
        </p:nvSpPr>
        <p:spPr>
          <a:xfrm>
            <a:off x="925284" y="5781213"/>
            <a:ext cx="10809515" cy="791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Immunofluorescence analysis of FOLR1 (red) in HeLa and AGS cell lines. DAPI (blue) was used to stain nuclei. The merged images show the co-localization of FOLR1 with nuclei. Scale bars are included in each image.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49690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62AFB-2775-2953-45CF-B1B886417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057" y="365125"/>
            <a:ext cx="11070771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I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analysis of Ct Values vs. Log (CTC Units) in qPCR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33FEE6-52AF-2C81-E2AA-3789E3A0DB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6" t="16693"/>
          <a:stretch/>
        </p:blipFill>
        <p:spPr bwMode="auto">
          <a:xfrm>
            <a:off x="2993571" y="1396252"/>
            <a:ext cx="5834743" cy="43127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932880-DA02-DFDE-D7C6-99A6A0050C9C}"/>
              </a:ext>
            </a:extLst>
          </p:cNvPr>
          <p:cNvSpPr txBox="1"/>
          <p:nvPr/>
        </p:nvSpPr>
        <p:spPr>
          <a:xfrm>
            <a:off x="778328" y="5332044"/>
            <a:ext cx="10635343" cy="1160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The graph depicts the linear relationship between Ct values (Cycle Threshold) and the logarithmic transformation of CTC units, modelled by the equation y=−3.231x+29.689y=−3.231x+29.689 with an R2R2 value of 0.997, indicating a high degree of correlation and reliability in the calibration curve.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94872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195B-248A-899C-6BB7-3CCBB4BEA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229" y="222010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</a:t>
            </a:r>
            <a:r>
              <a:rPr lang="en-IN" b="1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IN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 </a:t>
            </a:r>
            <a:r>
              <a:rPr lang="en-I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regression analysis summary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D32E59-77D9-F428-7322-D36E45594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11"/>
          <a:stretch/>
        </p:blipFill>
        <p:spPr bwMode="auto">
          <a:xfrm>
            <a:off x="2511742" y="1387306"/>
            <a:ext cx="7168516" cy="469174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F1B76F-B429-5E37-DD05-01D542065D41}"/>
              </a:ext>
            </a:extLst>
          </p:cNvPr>
          <p:cNvSpPr txBox="1"/>
          <p:nvPr/>
        </p:nvSpPr>
        <p:spPr>
          <a:xfrm>
            <a:off x="990600" y="5918780"/>
            <a:ext cx="10646229" cy="422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IN" sz="1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Results of a linear regression analysis, including confidence intervals, goodness of fit, and statistical significance of the slope.</a:t>
            </a:r>
            <a:endParaRPr lang="en-IN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336456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832</Words>
  <Application>Microsoft Office PowerPoint</Application>
  <PresentationFormat>Widescreen</PresentationFormat>
  <Paragraphs>35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Cordia New</vt:lpstr>
      <vt:lpstr>Times New Roman</vt:lpstr>
      <vt:lpstr>Office Theme</vt:lpstr>
      <vt:lpstr>Prism 8</vt:lpstr>
      <vt:lpstr>Supplementary Figure 1. Amplification plot and melt curve analysis of primer F1 </vt:lpstr>
      <vt:lpstr>Supplementary Figure 2. Amplification plot and melt curve analysis of primer F1.1 </vt:lpstr>
      <vt:lpstr>Supplementary Figure 3. Amplification plot and melt curve analysis of primer F1.2 </vt:lpstr>
      <vt:lpstr>Supplementary Figure 4. Amplification plot and melt curve analysis of primer F1.3 </vt:lpstr>
      <vt:lpstr>Supplementary Figure 5:  Gel electrophoresis validation of primers </vt:lpstr>
      <vt:lpstr>Supplementary Figure 6. Annealing temperature (Ta) for primer F1.1 for stem-loop primer </vt:lpstr>
      <vt:lpstr>Supplementary Figure 7. Gel electrophoresis for optimal annealing temperature (Ta) for primer F1.1 </vt:lpstr>
      <vt:lpstr>Supplementary Figure 8. Annealing temperature (Ta) for primer F1.2 for stem-loop primer </vt:lpstr>
      <vt:lpstr>Supplementary Figure 9. Gel electrophoresis for optimal annealing temperature (Ta) for primer F1.2 </vt:lpstr>
      <vt:lpstr>Supplementary Figure 10. Annealing temperature (Ta) for primer F1.1for qPCR </vt:lpstr>
      <vt:lpstr>Supplementary Figure 11. Gel electrophoresis for optimal annealing temperature (Ta) for primer F1.1 </vt:lpstr>
      <vt:lpstr>Supplementary Figure 12. Annealing temperature (Ta) for primer F1.2 for qPCR </vt:lpstr>
      <vt:lpstr>Supplementary Figure 13. Gel Electrophoresis for optimal annealing temperature (Ta) for primer F1.2 </vt:lpstr>
      <vt:lpstr>Supplementary Figure 14. Differential expression of FOLR1 mRNA across various cell lines </vt:lpstr>
      <vt:lpstr>Supplementary Figure 15.  Confocal imaging- Expression of FOLR1 in HeLa and AGS cells visualized by immunofluorescence </vt:lpstr>
      <vt:lpstr>Supplementary Figure 16. Linear regression analysis of Ct Values vs. Log (CTC Units) in qPCR </vt:lpstr>
      <vt:lpstr>Supplementary Figure 17. Linear regression analysis 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Supplementary Figure 1. Amplification plot and melt curve analysis of primer F1 </dc:title>
  <dc:creator>Anitha S</dc:creator>
  <cp:lastModifiedBy>Nona-Parsa-Parinaz</cp:lastModifiedBy>
  <cp:revision>31</cp:revision>
  <dcterms:created xsi:type="dcterms:W3CDTF">2025-06-16T08:01:14Z</dcterms:created>
  <dcterms:modified xsi:type="dcterms:W3CDTF">2025-07-24T07:13:45Z</dcterms:modified>
</cp:coreProperties>
</file>