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63" r:id="rId2"/>
    <p:sldId id="256" r:id="rId3"/>
    <p:sldId id="262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0"/>
  </p:normalViewPr>
  <p:slideViewPr>
    <p:cSldViewPr snapToGrid="0">
      <p:cViewPr>
        <p:scale>
          <a:sx n="126" d="100"/>
          <a:sy n="126" d="100"/>
        </p:scale>
        <p:origin x="2048" y="-2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7880A-F26B-4D79-BAFF-E0307EDE705A}" type="datetimeFigureOut">
              <a:rPr lang="en-ID" smtClean="0"/>
              <a:t>06/04/26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14A81-B324-4C29-A280-FFDB0AF1957D}" type="slidenum">
              <a:rPr lang="en-ID" smtClean="0"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3009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8E2B6-828F-1208-0F92-1C3A8C76B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CFEB68-576F-9461-8856-601E4E121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BC25C7-34E9-7426-040D-1EAB33B0E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209681-415F-1CD4-F05F-375B29276F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A14A81-B324-4C29-A280-FFDB0AF1957D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81795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A14A81-B324-4C29-A280-FFDB0AF1957D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48350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A14A81-B324-4C29-A280-FFDB0AF1957D}" type="slidenum">
              <a:rPr lang="en-ID" smtClean="0"/>
              <a:t>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44996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9338-23A5-4B9B-8C71-808D558B511C}" type="datetimeFigureOut">
              <a:rPr lang="en-ID" smtClean="0"/>
              <a:t>06/04/26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67C5B-4E2D-4E00-9C57-B474E7702441}" type="slidenum">
              <a:rPr lang="en-ID" smtClean="0"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3775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9338-23A5-4B9B-8C71-808D558B511C}" type="datetimeFigureOut">
              <a:rPr lang="en-ID" smtClean="0"/>
              <a:t>06/04/26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67C5B-4E2D-4E00-9C57-B474E7702441}" type="slidenum">
              <a:rPr lang="en-ID" smtClean="0"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15010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9338-23A5-4B9B-8C71-808D558B511C}" type="datetimeFigureOut">
              <a:rPr lang="en-ID" smtClean="0"/>
              <a:t>06/04/26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67C5B-4E2D-4E00-9C57-B474E7702441}" type="slidenum">
              <a:rPr lang="en-ID" smtClean="0"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6327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9338-23A5-4B9B-8C71-808D558B511C}" type="datetimeFigureOut">
              <a:rPr lang="en-ID" smtClean="0"/>
              <a:t>06/04/26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67C5B-4E2D-4E00-9C57-B474E7702441}" type="slidenum">
              <a:rPr lang="en-ID" smtClean="0"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7804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9338-23A5-4B9B-8C71-808D558B511C}" type="datetimeFigureOut">
              <a:rPr lang="en-ID" smtClean="0"/>
              <a:t>06/04/26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67C5B-4E2D-4E00-9C57-B474E7702441}" type="slidenum">
              <a:rPr lang="en-ID" smtClean="0"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84560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9338-23A5-4B9B-8C71-808D558B511C}" type="datetimeFigureOut">
              <a:rPr lang="en-ID" smtClean="0"/>
              <a:t>06/04/26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67C5B-4E2D-4E00-9C57-B474E7702441}" type="slidenum">
              <a:rPr lang="en-ID" smtClean="0"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39058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9338-23A5-4B9B-8C71-808D558B511C}" type="datetimeFigureOut">
              <a:rPr lang="en-ID" smtClean="0"/>
              <a:t>06/04/26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67C5B-4E2D-4E00-9C57-B474E7702441}" type="slidenum">
              <a:rPr lang="en-ID" smtClean="0"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3991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9338-23A5-4B9B-8C71-808D558B511C}" type="datetimeFigureOut">
              <a:rPr lang="en-ID" smtClean="0"/>
              <a:t>06/04/26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67C5B-4E2D-4E00-9C57-B474E7702441}" type="slidenum">
              <a:rPr lang="en-ID" smtClean="0"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03638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9338-23A5-4B9B-8C71-808D558B511C}" type="datetimeFigureOut">
              <a:rPr lang="en-ID" smtClean="0"/>
              <a:t>06/04/26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67C5B-4E2D-4E00-9C57-B474E7702441}" type="slidenum">
              <a:rPr lang="en-ID" smtClean="0"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73551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9338-23A5-4B9B-8C71-808D558B511C}" type="datetimeFigureOut">
              <a:rPr lang="en-ID" smtClean="0"/>
              <a:t>06/04/26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67C5B-4E2D-4E00-9C57-B474E7702441}" type="slidenum">
              <a:rPr lang="en-ID" smtClean="0"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2507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99338-23A5-4B9B-8C71-808D558B511C}" type="datetimeFigureOut">
              <a:rPr lang="en-ID" smtClean="0"/>
              <a:t>06/04/26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67C5B-4E2D-4E00-9C57-B474E7702441}" type="slidenum">
              <a:rPr lang="en-ID" smtClean="0"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6099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99338-23A5-4B9B-8C71-808D558B511C}" type="datetimeFigureOut">
              <a:rPr lang="en-ID" smtClean="0"/>
              <a:t>06/04/26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67C5B-4E2D-4E00-9C57-B474E7702441}" type="slidenum">
              <a:rPr lang="en-ID" smtClean="0"/>
              <a:t>‹Nr.›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6483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8276B-2B11-8D84-3A9F-E9466E8D9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E5A2FA-7396-5FDF-B25A-7B9968DDA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8" t="9089" r="9850" b="31846"/>
          <a:stretch>
            <a:fillRect/>
          </a:stretch>
        </p:blipFill>
        <p:spPr>
          <a:xfrm>
            <a:off x="245660" y="409432"/>
            <a:ext cx="2831813" cy="28250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9C648E-A87E-B692-45F3-2A1EA6AE66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3" t="8859" r="9275" b="32373"/>
          <a:stretch>
            <a:fillRect/>
          </a:stretch>
        </p:blipFill>
        <p:spPr>
          <a:xfrm>
            <a:off x="3282287" y="409432"/>
            <a:ext cx="2868549" cy="28250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FB6B90-B36F-D6FF-09C3-5277963830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0" t="8948" r="10312" b="32128"/>
          <a:stretch>
            <a:fillRect/>
          </a:stretch>
        </p:blipFill>
        <p:spPr>
          <a:xfrm>
            <a:off x="245660" y="3762401"/>
            <a:ext cx="2829703" cy="28250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B4B099-692C-E9DF-6B69-72505AB113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7" t="9088" r="10312" b="32128"/>
          <a:stretch>
            <a:fillRect/>
          </a:stretch>
        </p:blipFill>
        <p:spPr>
          <a:xfrm>
            <a:off x="3292520" y="3762401"/>
            <a:ext cx="2868549" cy="28707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17840AF-729D-F2AB-5FD6-E1790509F706}"/>
              </a:ext>
            </a:extLst>
          </p:cNvPr>
          <p:cNvSpPr txBox="1"/>
          <p:nvPr/>
        </p:nvSpPr>
        <p:spPr>
          <a:xfrm>
            <a:off x="310359" y="316729"/>
            <a:ext cx="43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ID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4B7F6F-18DA-933C-3ECB-7FEE2CFE67D9}"/>
              </a:ext>
            </a:extLst>
          </p:cNvPr>
          <p:cNvSpPr txBox="1"/>
          <p:nvPr/>
        </p:nvSpPr>
        <p:spPr>
          <a:xfrm>
            <a:off x="3346189" y="316729"/>
            <a:ext cx="43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ID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3A5B8D-905C-A745-B8DE-6E7927F1AF22}"/>
              </a:ext>
            </a:extLst>
          </p:cNvPr>
          <p:cNvSpPr txBox="1"/>
          <p:nvPr/>
        </p:nvSpPr>
        <p:spPr>
          <a:xfrm>
            <a:off x="3346189" y="3608512"/>
            <a:ext cx="43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ID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749B23-26ED-8C16-9064-5F4BD51D810D}"/>
              </a:ext>
            </a:extLst>
          </p:cNvPr>
          <p:cNvSpPr txBox="1"/>
          <p:nvPr/>
        </p:nvSpPr>
        <p:spPr>
          <a:xfrm>
            <a:off x="310359" y="3611370"/>
            <a:ext cx="43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ID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F69D329-4709-DE9F-6ABD-1320C18F19B6}"/>
              </a:ext>
            </a:extLst>
          </p:cNvPr>
          <p:cNvSpPr txBox="1"/>
          <p:nvPr/>
        </p:nvSpPr>
        <p:spPr>
          <a:xfrm>
            <a:off x="176307" y="7778840"/>
            <a:ext cx="63397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 Figure </a:t>
            </a:r>
            <a:r>
              <a:rPr lang="en-ID" sz="1100" dirty="0"/>
              <a:t>1</a:t>
            </a:r>
            <a:r>
              <a:rPr lang="en-ID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Validation of three-dimensional structures of phosphoinositide 3-kinase catalytic subunit alpha proteins (A) Wild-type, (B) E542K, (C) E545K, and (D) H1047R Ramachandran plots showing the distribution of amino acids phi/psi angles, indicating most </a:t>
            </a:r>
            <a:r>
              <a:rPr lang="en-ID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favored</a:t>
            </a:r>
            <a:r>
              <a:rPr lang="en-ID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(red), additionally allowed (yellow), generously allowed (light yellow), and disallowed regions (white).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8992A86B-642B-2A14-F29D-F21BC08F49BD}"/>
              </a:ext>
            </a:extLst>
          </p:cNvPr>
          <p:cNvSpPr txBox="1"/>
          <p:nvPr/>
        </p:nvSpPr>
        <p:spPr>
          <a:xfrm>
            <a:off x="577050" y="3188892"/>
            <a:ext cx="23170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Wild-type</a:t>
            </a:r>
            <a:endParaRPr lang="en-ID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14531E28-5B4C-0D3B-8DBC-22E7E79AB058}"/>
              </a:ext>
            </a:extLst>
          </p:cNvPr>
          <p:cNvSpPr txBox="1"/>
          <p:nvPr/>
        </p:nvSpPr>
        <p:spPr>
          <a:xfrm>
            <a:off x="3613213" y="3211019"/>
            <a:ext cx="23170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E542K</a:t>
            </a:r>
            <a:endParaRPr lang="en-ID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830265-BB0F-7F10-DC27-4381DDE708F6}"/>
              </a:ext>
            </a:extLst>
          </p:cNvPr>
          <p:cNvSpPr txBox="1"/>
          <p:nvPr/>
        </p:nvSpPr>
        <p:spPr>
          <a:xfrm>
            <a:off x="577050" y="6586721"/>
            <a:ext cx="2317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E545K</a:t>
            </a:r>
            <a:endParaRPr lang="en-ID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13EC16-906E-DB3C-BC64-C0D065656F90}"/>
              </a:ext>
            </a:extLst>
          </p:cNvPr>
          <p:cNvSpPr txBox="1"/>
          <p:nvPr/>
        </p:nvSpPr>
        <p:spPr>
          <a:xfrm>
            <a:off x="3613214" y="6608848"/>
            <a:ext cx="2388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H1047R</a:t>
            </a:r>
            <a:endParaRPr lang="en-ID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553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E3FCEE-E1E6-D0E5-A23C-73B2F41571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8" b="10220"/>
          <a:stretch>
            <a:fillRect/>
          </a:stretch>
        </p:blipFill>
        <p:spPr>
          <a:xfrm>
            <a:off x="563351" y="11370"/>
            <a:ext cx="2403370" cy="22877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A2C16D-B7CC-45AE-6B8C-BB3EDB0504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8" b="10220"/>
          <a:stretch>
            <a:fillRect/>
          </a:stretch>
        </p:blipFill>
        <p:spPr>
          <a:xfrm>
            <a:off x="3513737" y="2492"/>
            <a:ext cx="2403371" cy="22877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D845D1-A224-F64B-5EDC-2A04BC476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8" b="14079"/>
          <a:stretch>
            <a:fillRect/>
          </a:stretch>
        </p:blipFill>
        <p:spPr>
          <a:xfrm>
            <a:off x="563350" y="2180601"/>
            <a:ext cx="2403370" cy="21893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0A7963-B98F-AF09-E32E-7B4FA4E40F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8" b="10220"/>
          <a:stretch>
            <a:fillRect/>
          </a:stretch>
        </p:blipFill>
        <p:spPr>
          <a:xfrm>
            <a:off x="3727098" y="2180600"/>
            <a:ext cx="2403371" cy="22877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80E4895-A750-88FF-C1F5-1C4BFA6735A4}"/>
              </a:ext>
            </a:extLst>
          </p:cNvPr>
          <p:cNvSpPr txBox="1"/>
          <p:nvPr/>
        </p:nvSpPr>
        <p:spPr>
          <a:xfrm>
            <a:off x="342370" y="96922"/>
            <a:ext cx="43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ID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3D3EB6-F6B2-DE46-35C9-E79EA05BB150}"/>
              </a:ext>
            </a:extLst>
          </p:cNvPr>
          <p:cNvSpPr txBox="1"/>
          <p:nvPr/>
        </p:nvSpPr>
        <p:spPr>
          <a:xfrm>
            <a:off x="3378200" y="96922"/>
            <a:ext cx="43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ID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DE5C48-89F1-8DE8-57CD-8EE1BA6E8D00}"/>
              </a:ext>
            </a:extLst>
          </p:cNvPr>
          <p:cNvSpPr txBox="1"/>
          <p:nvPr/>
        </p:nvSpPr>
        <p:spPr>
          <a:xfrm>
            <a:off x="3378200" y="2127536"/>
            <a:ext cx="43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ID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374316-4962-02C5-195E-E7C5778B82DB}"/>
              </a:ext>
            </a:extLst>
          </p:cNvPr>
          <p:cNvSpPr txBox="1"/>
          <p:nvPr/>
        </p:nvSpPr>
        <p:spPr>
          <a:xfrm>
            <a:off x="342370" y="2130394"/>
            <a:ext cx="43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ID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2766AC0-3614-D53A-37AC-36D0E9B67DC5}"/>
              </a:ext>
            </a:extLst>
          </p:cNvPr>
          <p:cNvSpPr txBox="1"/>
          <p:nvPr/>
        </p:nvSpPr>
        <p:spPr>
          <a:xfrm>
            <a:off x="0" y="9375335"/>
            <a:ext cx="6726775" cy="564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ID" sz="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Supplementary Figure 2. Two-dimensional interaction maps between </a:t>
            </a:r>
            <a:r>
              <a:rPr lang="en-ID" sz="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alpelisib</a:t>
            </a:r>
            <a:r>
              <a:rPr lang="en-ID" sz="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p110</a:t>
            </a:r>
            <a:r>
              <a:rPr lang="el-GR" sz="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 (</a:t>
            </a:r>
            <a:r>
              <a:rPr lang="en-ID" sz="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 Wild-type, (B) E542K mutant, (C) E545K mutant, and (D) H1047R mutant</a:t>
            </a:r>
            <a:r>
              <a:rPr lang="en-ID" sz="8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α-</a:t>
            </a:r>
            <a:r>
              <a:rPr lang="en-ID" sz="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chaconine</a:t>
            </a:r>
            <a:r>
              <a:rPr lang="en-ID" sz="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(CHA) and p110α (E) Wild-type, (F) E542K mutant, (G) E545K mutant, and (H) H1047R mutant.</a:t>
            </a:r>
            <a:endParaRPr lang="de-ID" sz="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800"/>
              </a:spcAft>
            </a:pPr>
            <a:endParaRPr lang="en-ID" sz="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1BCB86FD-0E80-28A7-F906-35C2C989DFC5}"/>
              </a:ext>
            </a:extLst>
          </p:cNvPr>
          <p:cNvSpPr txBox="1"/>
          <p:nvPr/>
        </p:nvSpPr>
        <p:spPr>
          <a:xfrm>
            <a:off x="702891" y="187801"/>
            <a:ext cx="19822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Alpelisib-p110</a:t>
            </a:r>
            <a:r>
              <a:rPr lang="el-GR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 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Wild-type</a:t>
            </a:r>
            <a:endParaRPr lang="en-ID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159BF3ED-B2D3-F443-EE10-847AB1732C25}"/>
              </a:ext>
            </a:extLst>
          </p:cNvPr>
          <p:cNvSpPr txBox="1"/>
          <p:nvPr/>
        </p:nvSpPr>
        <p:spPr>
          <a:xfrm>
            <a:off x="3907856" y="148254"/>
            <a:ext cx="19656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Alpelisib-p110</a:t>
            </a:r>
            <a:r>
              <a:rPr lang="el-GR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 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E542K</a:t>
            </a:r>
            <a:endParaRPr lang="en-ID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6A25298-177A-5028-389C-4078FA68A463}"/>
              </a:ext>
            </a:extLst>
          </p:cNvPr>
          <p:cNvSpPr txBox="1"/>
          <p:nvPr/>
        </p:nvSpPr>
        <p:spPr>
          <a:xfrm>
            <a:off x="627821" y="2162872"/>
            <a:ext cx="19822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Alpelisib-p110</a:t>
            </a:r>
            <a:r>
              <a:rPr lang="el-GR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 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E545K</a:t>
            </a:r>
            <a:endParaRPr lang="en-ID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203743-8B4B-2B42-BBF2-A37B5889DC69}"/>
              </a:ext>
            </a:extLst>
          </p:cNvPr>
          <p:cNvSpPr txBox="1"/>
          <p:nvPr/>
        </p:nvSpPr>
        <p:spPr>
          <a:xfrm>
            <a:off x="3909336" y="2184999"/>
            <a:ext cx="19656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Alpelisib-p110</a:t>
            </a:r>
            <a:r>
              <a:rPr lang="el-GR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 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H1047R</a:t>
            </a:r>
            <a:endParaRPr lang="en-ID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4496AC76-E09F-5787-3DB5-0272A712DB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9" t="2561" r="6768" b="13870"/>
          <a:stretch>
            <a:fillRect/>
          </a:stretch>
        </p:blipFill>
        <p:spPr>
          <a:xfrm>
            <a:off x="778331" y="4691102"/>
            <a:ext cx="1730334" cy="1749066"/>
          </a:xfrm>
          <a:prstGeom prst="rect">
            <a:avLst/>
          </a:prstGeom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925584A6-C918-569B-FDD9-DFB4A9EEAC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55" r="29168" b="503"/>
          <a:stretch>
            <a:fillRect/>
          </a:stretch>
        </p:blipFill>
        <p:spPr>
          <a:xfrm>
            <a:off x="1588798" y="8701103"/>
            <a:ext cx="3680403" cy="609093"/>
          </a:xfrm>
          <a:prstGeom prst="rect">
            <a:avLst/>
          </a:prstGeom>
        </p:spPr>
      </p:pic>
      <p:sp>
        <p:nvSpPr>
          <p:cNvPr id="18" name="TextBox 11">
            <a:extLst>
              <a:ext uri="{FF2B5EF4-FFF2-40B4-BE49-F238E27FC236}">
                <a16:creationId xmlns:a16="http://schemas.microsoft.com/office/drawing/2014/main" id="{77CA98CA-8BEC-0D21-B856-268B6DA02F0A}"/>
              </a:ext>
            </a:extLst>
          </p:cNvPr>
          <p:cNvSpPr txBox="1"/>
          <p:nvPr/>
        </p:nvSpPr>
        <p:spPr>
          <a:xfrm>
            <a:off x="408761" y="4353560"/>
            <a:ext cx="43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ID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7">
            <a:extLst>
              <a:ext uri="{FF2B5EF4-FFF2-40B4-BE49-F238E27FC236}">
                <a16:creationId xmlns:a16="http://schemas.microsoft.com/office/drawing/2014/main" id="{D7D0B04B-7A64-38CE-9B10-2798A21E6A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" t="3262" r="4045" b="12000"/>
          <a:stretch>
            <a:fillRect/>
          </a:stretch>
        </p:blipFill>
        <p:spPr>
          <a:xfrm>
            <a:off x="4031331" y="4735103"/>
            <a:ext cx="1820939" cy="1731213"/>
          </a:xfrm>
          <a:prstGeom prst="rect">
            <a:avLst/>
          </a:prstGeom>
        </p:spPr>
      </p:pic>
      <p:sp>
        <p:nvSpPr>
          <p:cNvPr id="20" name="TextBox 12">
            <a:extLst>
              <a:ext uri="{FF2B5EF4-FFF2-40B4-BE49-F238E27FC236}">
                <a16:creationId xmlns:a16="http://schemas.microsoft.com/office/drawing/2014/main" id="{13577FF1-9024-AE8B-F9BB-B0E9E8C58F86}"/>
              </a:ext>
            </a:extLst>
          </p:cNvPr>
          <p:cNvSpPr txBox="1"/>
          <p:nvPr/>
        </p:nvSpPr>
        <p:spPr>
          <a:xfrm>
            <a:off x="3383631" y="4323080"/>
            <a:ext cx="43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ID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1F4C34F6-D8F5-4E64-85E0-A9096FAC5CE4}"/>
              </a:ext>
            </a:extLst>
          </p:cNvPr>
          <p:cNvSpPr txBox="1"/>
          <p:nvPr/>
        </p:nvSpPr>
        <p:spPr>
          <a:xfrm>
            <a:off x="3429000" y="6536875"/>
            <a:ext cx="43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ID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ure 16">
            <a:extLst>
              <a:ext uri="{FF2B5EF4-FFF2-40B4-BE49-F238E27FC236}">
                <a16:creationId xmlns:a16="http://schemas.microsoft.com/office/drawing/2014/main" id="{4ABAEC74-83E8-589B-C0D0-2651989DCF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" t="2481" r="4511" b="13662"/>
          <a:stretch>
            <a:fillRect/>
          </a:stretch>
        </p:blipFill>
        <p:spPr>
          <a:xfrm>
            <a:off x="563350" y="6866780"/>
            <a:ext cx="1866575" cy="1749067"/>
          </a:xfrm>
          <a:prstGeom prst="rect">
            <a:avLst/>
          </a:prstGeom>
        </p:spPr>
      </p:pic>
      <p:sp>
        <p:nvSpPr>
          <p:cNvPr id="23" name="TextBox 14">
            <a:extLst>
              <a:ext uri="{FF2B5EF4-FFF2-40B4-BE49-F238E27FC236}">
                <a16:creationId xmlns:a16="http://schemas.microsoft.com/office/drawing/2014/main" id="{C8E441FB-04F2-EADC-9DDE-21B526379261}"/>
              </a:ext>
            </a:extLst>
          </p:cNvPr>
          <p:cNvSpPr txBox="1"/>
          <p:nvPr/>
        </p:nvSpPr>
        <p:spPr>
          <a:xfrm>
            <a:off x="438064" y="6512429"/>
            <a:ext cx="43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ID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18">
            <a:extLst>
              <a:ext uri="{FF2B5EF4-FFF2-40B4-BE49-F238E27FC236}">
                <a16:creationId xmlns:a16="http://schemas.microsoft.com/office/drawing/2014/main" id="{285FBE09-C1F0-A657-E5A9-811CF06A4E2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" t="3663" r="2445" b="14308"/>
          <a:stretch>
            <a:fillRect/>
          </a:stretch>
        </p:blipFill>
        <p:spPr>
          <a:xfrm>
            <a:off x="3916529" y="6820206"/>
            <a:ext cx="1957026" cy="1746644"/>
          </a:xfrm>
          <a:prstGeom prst="rect">
            <a:avLst/>
          </a:prstGeom>
        </p:spPr>
      </p:pic>
      <p:sp>
        <p:nvSpPr>
          <p:cNvPr id="25" name="TextBox 6">
            <a:extLst>
              <a:ext uri="{FF2B5EF4-FFF2-40B4-BE49-F238E27FC236}">
                <a16:creationId xmlns:a16="http://schemas.microsoft.com/office/drawing/2014/main" id="{D8830A6F-1767-F9D3-4C5E-CDE72BAC2267}"/>
              </a:ext>
            </a:extLst>
          </p:cNvPr>
          <p:cNvSpPr txBox="1"/>
          <p:nvPr/>
        </p:nvSpPr>
        <p:spPr>
          <a:xfrm>
            <a:off x="702892" y="4391449"/>
            <a:ext cx="19822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CHA-p110</a:t>
            </a:r>
            <a:r>
              <a:rPr lang="el-GR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 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Wild-type</a:t>
            </a:r>
            <a:endParaRPr lang="en-ID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A20F5821-98FA-3FDF-7ABB-9FBE70D7150D}"/>
              </a:ext>
            </a:extLst>
          </p:cNvPr>
          <p:cNvSpPr txBox="1"/>
          <p:nvPr/>
        </p:nvSpPr>
        <p:spPr>
          <a:xfrm>
            <a:off x="3984407" y="4413576"/>
            <a:ext cx="19656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CHA-p110</a:t>
            </a:r>
            <a:r>
              <a:rPr lang="el-GR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 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E542K</a:t>
            </a:r>
            <a:endParaRPr lang="en-ID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6">
            <a:extLst>
              <a:ext uri="{FF2B5EF4-FFF2-40B4-BE49-F238E27FC236}">
                <a16:creationId xmlns:a16="http://schemas.microsoft.com/office/drawing/2014/main" id="{CE9BA697-0EE5-CE83-AE17-CE3383860ABB}"/>
              </a:ext>
            </a:extLst>
          </p:cNvPr>
          <p:cNvSpPr txBox="1"/>
          <p:nvPr/>
        </p:nvSpPr>
        <p:spPr>
          <a:xfrm>
            <a:off x="702892" y="6583042"/>
            <a:ext cx="19822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CHA-p110</a:t>
            </a:r>
            <a:r>
              <a:rPr lang="el-GR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 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E545K</a:t>
            </a:r>
            <a:endParaRPr lang="en-ID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9487B12F-A62C-83BA-5BC7-68462C447733}"/>
              </a:ext>
            </a:extLst>
          </p:cNvPr>
          <p:cNvSpPr txBox="1"/>
          <p:nvPr/>
        </p:nvSpPr>
        <p:spPr>
          <a:xfrm>
            <a:off x="3984407" y="6605169"/>
            <a:ext cx="19656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CHA-p110</a:t>
            </a:r>
            <a:r>
              <a:rPr lang="el-GR" sz="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 </a:t>
            </a:r>
            <a:r>
              <a:rPr lang="en-US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H1047R</a:t>
            </a:r>
            <a:endParaRPr lang="en-ID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161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A2C3CC2-69A8-554F-0F74-58F2DE42E230}"/>
              </a:ext>
            </a:extLst>
          </p:cNvPr>
          <p:cNvSpPr txBox="1"/>
          <p:nvPr/>
        </p:nvSpPr>
        <p:spPr>
          <a:xfrm>
            <a:off x="223313" y="2636297"/>
            <a:ext cx="43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ID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122EB8-948C-0460-13F0-B16A078CFF5A}"/>
              </a:ext>
            </a:extLst>
          </p:cNvPr>
          <p:cNvSpPr txBox="1"/>
          <p:nvPr/>
        </p:nvSpPr>
        <p:spPr>
          <a:xfrm>
            <a:off x="3682793" y="2636297"/>
            <a:ext cx="434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ID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759D3BB-6436-C628-568A-C0BEFD144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7" r="36793" b="2556"/>
          <a:stretch>
            <a:fillRect/>
          </a:stretch>
        </p:blipFill>
        <p:spPr>
          <a:xfrm>
            <a:off x="3931679" y="2934177"/>
            <a:ext cx="2926321" cy="340816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AC03878-A79C-388A-D92C-2D5D356B2E91}"/>
              </a:ext>
            </a:extLst>
          </p:cNvPr>
          <p:cNvSpPr txBox="1"/>
          <p:nvPr/>
        </p:nvSpPr>
        <p:spPr>
          <a:xfrm>
            <a:off x="5742475" y="5301770"/>
            <a:ext cx="842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Lys802</a:t>
            </a:r>
            <a:endParaRPr lang="en-ID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747F11-B43B-5542-ECA8-B10106C380A8}"/>
              </a:ext>
            </a:extLst>
          </p:cNvPr>
          <p:cNvSpPr txBox="1"/>
          <p:nvPr/>
        </p:nvSpPr>
        <p:spPr>
          <a:xfrm>
            <a:off x="5742475" y="3571866"/>
            <a:ext cx="842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Ser774</a:t>
            </a:r>
            <a:endParaRPr lang="en-ID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04F1CB-73AC-0002-9FC3-062C3FDA0747}"/>
              </a:ext>
            </a:extLst>
          </p:cNvPr>
          <p:cNvSpPr txBox="1"/>
          <p:nvPr/>
        </p:nvSpPr>
        <p:spPr>
          <a:xfrm>
            <a:off x="4306840" y="3498181"/>
            <a:ext cx="842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Ser919</a:t>
            </a:r>
            <a:endParaRPr lang="en-ID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364D7C6-B227-F37B-023D-45761C83FECC}"/>
              </a:ext>
            </a:extLst>
          </p:cNvPr>
          <p:cNvSpPr txBox="1"/>
          <p:nvPr/>
        </p:nvSpPr>
        <p:spPr>
          <a:xfrm>
            <a:off x="4160804" y="5578769"/>
            <a:ext cx="842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Tyr836</a:t>
            </a:r>
            <a:endParaRPr lang="en-ID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4A24A1C-EF04-20E1-2B9B-645B1B4C27C1}"/>
              </a:ext>
            </a:extLst>
          </p:cNvPr>
          <p:cNvSpPr txBox="1"/>
          <p:nvPr/>
        </p:nvSpPr>
        <p:spPr>
          <a:xfrm>
            <a:off x="4394983" y="4777021"/>
            <a:ext cx="842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Asp933</a:t>
            </a:r>
            <a:endParaRPr lang="en-ID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A3A67E0-C646-9857-3B8E-1F935D223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2" r="39052"/>
          <a:stretch>
            <a:fillRect/>
          </a:stretch>
        </p:blipFill>
        <p:spPr>
          <a:xfrm>
            <a:off x="498481" y="2944074"/>
            <a:ext cx="2922934" cy="33982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D8B862-9599-BA2E-03EE-9A5CCF741434}"/>
              </a:ext>
            </a:extLst>
          </p:cNvPr>
          <p:cNvSpPr txBox="1"/>
          <p:nvPr/>
        </p:nvSpPr>
        <p:spPr>
          <a:xfrm>
            <a:off x="1113502" y="3294866"/>
            <a:ext cx="842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Gln859</a:t>
            </a:r>
            <a:endParaRPr lang="en-ID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295501-AE23-2336-C53F-87E843C7272C}"/>
              </a:ext>
            </a:extLst>
          </p:cNvPr>
          <p:cNvSpPr txBox="1"/>
          <p:nvPr/>
        </p:nvSpPr>
        <p:spPr>
          <a:xfrm>
            <a:off x="773505" y="4569601"/>
            <a:ext cx="842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Ser854</a:t>
            </a:r>
            <a:endParaRPr lang="en-ID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1F6335-CFB9-CA84-4636-F7C187DFAE90}"/>
              </a:ext>
            </a:extLst>
          </p:cNvPr>
          <p:cNvSpPr txBox="1"/>
          <p:nvPr/>
        </p:nvSpPr>
        <p:spPr>
          <a:xfrm>
            <a:off x="1004801" y="5307677"/>
            <a:ext cx="842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Val851</a:t>
            </a:r>
            <a:endParaRPr lang="en-ID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6F207E-EB4B-3872-B2CF-B1E3547E8842}"/>
              </a:ext>
            </a:extLst>
          </p:cNvPr>
          <p:cNvSpPr txBox="1"/>
          <p:nvPr/>
        </p:nvSpPr>
        <p:spPr>
          <a:xfrm>
            <a:off x="2403497" y="5446176"/>
            <a:ext cx="842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Lys802</a:t>
            </a:r>
            <a:endParaRPr lang="en-ID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F8B855E-71D6-73AB-FB1A-BB76E0888C50}"/>
              </a:ext>
            </a:extLst>
          </p:cNvPr>
          <p:cNvSpPr txBox="1"/>
          <p:nvPr/>
        </p:nvSpPr>
        <p:spPr>
          <a:xfrm>
            <a:off x="223313" y="7192235"/>
            <a:ext cx="63614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Supplementary Figure 3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Three-dimensional interaction of (A) </a:t>
            </a:r>
            <a:r>
              <a:rPr lang="en-US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alpelisib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wild-type phosphoinositide 3-kinase and (B) </a:t>
            </a:r>
            <a:r>
              <a:rPr lang="el-GR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α-</a:t>
            </a:r>
            <a:r>
              <a:rPr lang="en-US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chaconine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(CHA) with the H1047R mutant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03B0CDD1-5798-9902-8717-E65DC2D89F59}"/>
              </a:ext>
            </a:extLst>
          </p:cNvPr>
          <p:cNvSpPr txBox="1"/>
          <p:nvPr/>
        </p:nvSpPr>
        <p:spPr>
          <a:xfrm>
            <a:off x="498481" y="6390316"/>
            <a:ext cx="29229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Alpelisib</a:t>
            </a:r>
            <a:endParaRPr lang="en-ID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33EA49B2-8345-EC4E-515C-F86F653B0E73}"/>
              </a:ext>
            </a:extLst>
          </p:cNvPr>
          <p:cNvSpPr txBox="1"/>
          <p:nvPr/>
        </p:nvSpPr>
        <p:spPr>
          <a:xfrm>
            <a:off x="3931679" y="6390315"/>
            <a:ext cx="28597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</a:t>
            </a:r>
            <a:endParaRPr lang="en-ID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218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221</Words>
  <Application>Microsoft Macintosh PowerPoint</Application>
  <PresentationFormat>A4-Papier (210 x 297 mm)</PresentationFormat>
  <Paragraphs>43</Paragraphs>
  <Slides>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ASUS</dc:creator>
  <cp:lastModifiedBy>adam_apt</cp:lastModifiedBy>
  <cp:revision>58</cp:revision>
  <dcterms:created xsi:type="dcterms:W3CDTF">2025-09-23T08:55:25Z</dcterms:created>
  <dcterms:modified xsi:type="dcterms:W3CDTF">2026-04-05T23:57:12Z</dcterms:modified>
</cp:coreProperties>
</file>