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772400" cy="10058400"/>
  <p:notesSz cx="7772400" cy="10058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1700" y="3079825"/>
            <a:ext cx="5969000" cy="8318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0200"/>
              </a:lnSpc>
              <a:spcBef>
                <a:spcPts val="100"/>
              </a:spcBef>
            </a:pPr>
            <a:r>
              <a:rPr dirty="0" sz="1200" b="1">
                <a:solidFill>
                  <a:srgbClr val="252525"/>
                </a:solidFill>
                <a:latin typeface="Times New Roman"/>
                <a:cs typeface="Times New Roman"/>
              </a:rPr>
              <a:t>Supplemental</a:t>
            </a:r>
            <a:r>
              <a:rPr dirty="0" sz="1200" spc="180" b="1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 b="1">
                <a:solidFill>
                  <a:srgbClr val="252525"/>
                </a:solidFill>
                <a:latin typeface="Times New Roman"/>
                <a:cs typeface="Times New Roman"/>
              </a:rPr>
              <a:t>Figure</a:t>
            </a:r>
            <a:r>
              <a:rPr dirty="0" sz="1200" spc="180" b="1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 b="1">
                <a:solidFill>
                  <a:srgbClr val="252525"/>
                </a:solidFill>
                <a:latin typeface="Times New Roman"/>
                <a:cs typeface="Times New Roman"/>
              </a:rPr>
              <a:t>V.</a:t>
            </a:r>
            <a:r>
              <a:rPr dirty="0" sz="1200" spc="180" b="1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52525"/>
                </a:solidFill>
                <a:latin typeface="Times New Roman"/>
                <a:cs typeface="Times New Roman"/>
              </a:rPr>
              <a:t>Kirby-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Bauer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antibiotic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susceptibility</a:t>
            </a:r>
            <a:r>
              <a:rPr dirty="0" sz="1200" spc="11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test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results</a:t>
            </a:r>
            <a:r>
              <a:rPr dirty="0" sz="1200" spc="11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for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(A</a:t>
            </a:r>
            <a:r>
              <a:rPr dirty="0" sz="1200" b="1">
                <a:solidFill>
                  <a:srgbClr val="252525"/>
                </a:solidFill>
                <a:latin typeface="Times New Roman"/>
                <a:cs typeface="Times New Roman"/>
              </a:rPr>
              <a:t>)</a:t>
            </a:r>
            <a:r>
              <a:rPr dirty="0" sz="1200" spc="110" b="1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Control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252525"/>
                </a:solidFill>
                <a:latin typeface="Times New Roman"/>
                <a:cs typeface="Times New Roman"/>
              </a:rPr>
              <a:t>(B</a:t>
            </a:r>
            <a:r>
              <a:rPr dirty="0" sz="1200" spc="-25" b="1">
                <a:solidFill>
                  <a:srgbClr val="252525"/>
                </a:solidFill>
                <a:latin typeface="Times New Roman"/>
                <a:cs typeface="Times New Roman"/>
              </a:rPr>
              <a:t>) </a:t>
            </a:r>
            <a:r>
              <a:rPr dirty="0" sz="1200" i="1">
                <a:solidFill>
                  <a:srgbClr val="252525"/>
                </a:solidFill>
                <a:latin typeface="Times New Roman"/>
                <a:cs typeface="Times New Roman"/>
              </a:rPr>
              <a:t>Streptococcus</a:t>
            </a:r>
            <a:r>
              <a:rPr dirty="0" sz="1200" spc="130" i="1">
                <a:solidFill>
                  <a:srgbClr val="252525"/>
                </a:solidFill>
                <a:latin typeface="Times New Roman"/>
                <a:cs typeface="Times New Roman"/>
              </a:rPr>
              <a:t>  </a:t>
            </a:r>
            <a:r>
              <a:rPr dirty="0" sz="1200" i="1">
                <a:solidFill>
                  <a:srgbClr val="252525"/>
                </a:solidFill>
                <a:latin typeface="Times New Roman"/>
                <a:cs typeface="Times New Roman"/>
              </a:rPr>
              <a:t>gallolyticus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,</a:t>
            </a:r>
            <a:r>
              <a:rPr dirty="0" sz="1200" spc="130">
                <a:solidFill>
                  <a:srgbClr val="252525"/>
                </a:solidFill>
                <a:latin typeface="Times New Roman"/>
                <a:cs typeface="Times New Roman"/>
              </a:rPr>
              <a:t> 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(C</a:t>
            </a:r>
            <a:r>
              <a:rPr dirty="0" sz="1200" b="1">
                <a:solidFill>
                  <a:srgbClr val="252525"/>
                </a:solidFill>
                <a:latin typeface="Times New Roman"/>
                <a:cs typeface="Times New Roman"/>
              </a:rPr>
              <a:t>)</a:t>
            </a:r>
            <a:r>
              <a:rPr dirty="0" sz="1200" spc="135" b="1">
                <a:solidFill>
                  <a:srgbClr val="252525"/>
                </a:solidFill>
                <a:latin typeface="Times New Roman"/>
                <a:cs typeface="Times New Roman"/>
              </a:rPr>
              <a:t>  </a:t>
            </a:r>
            <a:r>
              <a:rPr dirty="0" sz="1200" i="1">
                <a:solidFill>
                  <a:srgbClr val="252525"/>
                </a:solidFill>
                <a:latin typeface="Times New Roman"/>
                <a:cs typeface="Times New Roman"/>
              </a:rPr>
              <a:t>Neisseria</a:t>
            </a:r>
            <a:r>
              <a:rPr dirty="0" sz="1200" spc="130" i="1">
                <a:solidFill>
                  <a:srgbClr val="252525"/>
                </a:solidFill>
                <a:latin typeface="Times New Roman"/>
                <a:cs typeface="Times New Roman"/>
              </a:rPr>
              <a:t>  </a:t>
            </a:r>
            <a:r>
              <a:rPr dirty="0" sz="1200" i="1">
                <a:solidFill>
                  <a:srgbClr val="252525"/>
                </a:solidFill>
                <a:latin typeface="Times New Roman"/>
                <a:cs typeface="Times New Roman"/>
              </a:rPr>
              <a:t>elongata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,</a:t>
            </a:r>
            <a:r>
              <a:rPr dirty="0" sz="1200" spc="135">
                <a:solidFill>
                  <a:srgbClr val="252525"/>
                </a:solidFill>
                <a:latin typeface="Times New Roman"/>
                <a:cs typeface="Times New Roman"/>
              </a:rPr>
              <a:t> 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and</a:t>
            </a:r>
            <a:r>
              <a:rPr dirty="0" sz="1200" spc="130">
                <a:solidFill>
                  <a:srgbClr val="252525"/>
                </a:solidFill>
                <a:latin typeface="Times New Roman"/>
                <a:cs typeface="Times New Roman"/>
              </a:rPr>
              <a:t> 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(D</a:t>
            </a:r>
            <a:r>
              <a:rPr dirty="0" sz="1200" b="1">
                <a:solidFill>
                  <a:srgbClr val="252525"/>
                </a:solidFill>
                <a:latin typeface="Times New Roman"/>
                <a:cs typeface="Times New Roman"/>
              </a:rPr>
              <a:t>)</a:t>
            </a:r>
            <a:r>
              <a:rPr dirty="0" sz="1200" spc="135" b="1">
                <a:solidFill>
                  <a:srgbClr val="252525"/>
                </a:solidFill>
                <a:latin typeface="Times New Roman"/>
                <a:cs typeface="Times New Roman"/>
              </a:rPr>
              <a:t>  </a:t>
            </a:r>
            <a:r>
              <a:rPr dirty="0" sz="1200" i="1">
                <a:solidFill>
                  <a:srgbClr val="252525"/>
                </a:solidFill>
                <a:latin typeface="Times New Roman"/>
                <a:cs typeface="Times New Roman"/>
              </a:rPr>
              <a:t>Candida</a:t>
            </a:r>
            <a:r>
              <a:rPr dirty="0" sz="1200" spc="130" i="1">
                <a:solidFill>
                  <a:srgbClr val="252525"/>
                </a:solidFill>
                <a:latin typeface="Times New Roman"/>
                <a:cs typeface="Times New Roman"/>
              </a:rPr>
              <a:t>  </a:t>
            </a:r>
            <a:r>
              <a:rPr dirty="0" sz="1200" i="1">
                <a:solidFill>
                  <a:srgbClr val="252525"/>
                </a:solidFill>
                <a:latin typeface="Times New Roman"/>
                <a:cs typeface="Times New Roman"/>
              </a:rPr>
              <a:t>albicans</a:t>
            </a:r>
            <a:r>
              <a:rPr dirty="0" sz="1200" spc="495" i="1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using</a:t>
            </a:r>
            <a:r>
              <a:rPr dirty="0" sz="1200" spc="495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 spc="-50">
                <a:solidFill>
                  <a:srgbClr val="252525"/>
                </a:solidFill>
                <a:latin typeface="Times New Roman"/>
                <a:cs typeface="Times New Roman"/>
              </a:rPr>
              <a:t>a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combination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disk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containing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52525"/>
                </a:solidFill>
                <a:latin typeface="Times New Roman"/>
                <a:cs typeface="Times New Roman"/>
              </a:rPr>
              <a:t>penicillin-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streptomycin</a:t>
            </a:r>
            <a:r>
              <a:rPr dirty="0" sz="1200" spc="114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(100</a:t>
            </a:r>
            <a:r>
              <a:rPr dirty="0" sz="1200" spc="45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µg/mL),</a:t>
            </a:r>
            <a:r>
              <a:rPr dirty="0" sz="1200" spc="45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gentamicin</a:t>
            </a:r>
            <a:r>
              <a:rPr dirty="0" sz="1200" spc="45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(30</a:t>
            </a:r>
            <a:r>
              <a:rPr dirty="0" sz="1200" spc="45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µg/mL),</a:t>
            </a:r>
            <a:r>
              <a:rPr dirty="0" sz="1200" spc="45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252525"/>
                </a:solidFill>
                <a:latin typeface="Times New Roman"/>
                <a:cs typeface="Times New Roman"/>
              </a:rPr>
              <a:t>and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amphotericin</a:t>
            </a:r>
            <a:r>
              <a:rPr dirty="0" sz="1200" spc="-3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B</a:t>
            </a:r>
            <a:r>
              <a:rPr dirty="0" sz="1200" spc="-25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52525"/>
                </a:solidFill>
                <a:latin typeface="Times New Roman"/>
                <a:cs typeface="Times New Roman"/>
              </a:rPr>
              <a:t>(10</a:t>
            </a:r>
            <a:r>
              <a:rPr dirty="0" sz="1200" spc="-25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52525"/>
                </a:solidFill>
                <a:latin typeface="Times New Roman"/>
                <a:cs typeface="Times New Roman"/>
              </a:rPr>
              <a:t>µg/mL).</a:t>
            </a:r>
            <a:endParaRPr sz="1200">
              <a:latin typeface="Times New Roman"/>
              <a:cs typeface="Times New Roman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8275" y="942125"/>
            <a:ext cx="5882654" cy="15008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Supplemental Figure V</dc:title>
  <dcterms:created xsi:type="dcterms:W3CDTF">2026-01-28T05:41:14Z</dcterms:created>
  <dcterms:modified xsi:type="dcterms:W3CDTF">2026-01-28T05:41:14Z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2026-01-28T00:00:00Z</vt:filetime>
  </property>
  <property fmtid="{D5CDD505-2E9C-101B-9397-08002B2CF9AE}" pid="3" name="Producer">
    <vt:lpwstr>Skia/PDF m142 Google Docs Renderer</vt:lpwstr>
  </property>
  <property fmtid="{D5CDD505-2E9C-101B-9397-08002B2CF9AE}" pid="4" name="LastSaved">
    <vt:filetime>2026-01-28T00:00:00Z</vt:filetime>
  </property>
</Properties>
</file>