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7772400" cy="10058400"/>
  <p:notesSz cx="7772400" cy="10058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01700" y="6604075"/>
            <a:ext cx="5967730" cy="8318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10200"/>
              </a:lnSpc>
              <a:spcBef>
                <a:spcPts val="100"/>
              </a:spcBef>
            </a:pPr>
            <a:r>
              <a:rPr dirty="0" sz="1200" b="1">
                <a:latin typeface="Times New Roman"/>
                <a:cs typeface="Times New Roman"/>
              </a:rPr>
              <a:t>Supplemental</a:t>
            </a:r>
            <a:r>
              <a:rPr dirty="0" sz="1200" spc="320" b="1">
                <a:latin typeface="Times New Roman"/>
                <a:cs typeface="Times New Roman"/>
              </a:rPr>
              <a:t>  </a:t>
            </a:r>
            <a:r>
              <a:rPr dirty="0" sz="1200" b="1">
                <a:latin typeface="Times New Roman"/>
                <a:cs typeface="Times New Roman"/>
              </a:rPr>
              <a:t>Figure</a:t>
            </a:r>
            <a:r>
              <a:rPr dirty="0" sz="1200" spc="320" b="1">
                <a:latin typeface="Times New Roman"/>
                <a:cs typeface="Times New Roman"/>
              </a:rPr>
              <a:t>  </a:t>
            </a:r>
            <a:r>
              <a:rPr dirty="0" sz="1200" b="1">
                <a:latin typeface="Times New Roman"/>
                <a:cs typeface="Times New Roman"/>
              </a:rPr>
              <a:t>III.</a:t>
            </a:r>
            <a:r>
              <a:rPr dirty="0" sz="1200" spc="305" b="1">
                <a:latin typeface="Times New Roman"/>
                <a:cs typeface="Times New Roman"/>
              </a:rPr>
              <a:t>    </a:t>
            </a:r>
            <a:r>
              <a:rPr dirty="0" sz="1200">
                <a:latin typeface="Times New Roman"/>
                <a:cs typeface="Times New Roman"/>
              </a:rPr>
              <a:t>BLAST</a:t>
            </a:r>
            <a:r>
              <a:rPr dirty="0" sz="1200" spc="285">
                <a:latin typeface="Times New Roman"/>
                <a:cs typeface="Times New Roman"/>
              </a:rPr>
              <a:t>  </a:t>
            </a:r>
            <a:r>
              <a:rPr dirty="0" sz="1200">
                <a:latin typeface="Times New Roman"/>
                <a:cs typeface="Times New Roman"/>
              </a:rPr>
              <a:t>analysis</a:t>
            </a:r>
            <a:r>
              <a:rPr dirty="0" sz="1200" spc="285">
                <a:latin typeface="Times New Roman"/>
                <a:cs typeface="Times New Roman"/>
              </a:rPr>
              <a:t>  </a:t>
            </a:r>
            <a:r>
              <a:rPr dirty="0" sz="1200">
                <a:latin typeface="Times New Roman"/>
                <a:cs typeface="Times New Roman"/>
              </a:rPr>
              <a:t>of</a:t>
            </a:r>
            <a:r>
              <a:rPr dirty="0" sz="1200" spc="285">
                <a:latin typeface="Times New Roman"/>
                <a:cs typeface="Times New Roman"/>
              </a:rPr>
              <a:t>  </a:t>
            </a:r>
            <a:r>
              <a:rPr dirty="0" sz="1200" i="1">
                <a:latin typeface="Times New Roman"/>
                <a:cs typeface="Times New Roman"/>
              </a:rPr>
              <a:t>Streptococcus</a:t>
            </a:r>
            <a:r>
              <a:rPr dirty="0" sz="1200" spc="290" i="1">
                <a:latin typeface="Times New Roman"/>
                <a:cs typeface="Times New Roman"/>
              </a:rPr>
              <a:t>  </a:t>
            </a:r>
            <a:r>
              <a:rPr dirty="0" sz="1200" i="1">
                <a:latin typeface="Times New Roman"/>
                <a:cs typeface="Times New Roman"/>
              </a:rPr>
              <a:t>gallolyticus</a:t>
            </a:r>
            <a:r>
              <a:rPr dirty="0" sz="1200" spc="285" i="1">
                <a:latin typeface="Times New Roman"/>
                <a:cs typeface="Times New Roman"/>
              </a:rPr>
              <a:t>  </a:t>
            </a:r>
            <a:r>
              <a:rPr dirty="0" sz="1200" spc="-10">
                <a:latin typeface="Times New Roman"/>
                <a:cs typeface="Times New Roman"/>
              </a:rPr>
              <a:t>strain </a:t>
            </a:r>
            <a:r>
              <a:rPr dirty="0" sz="1200">
                <a:latin typeface="Times New Roman"/>
                <a:cs typeface="Times New Roman"/>
              </a:rPr>
              <a:t>FDAARGOS_755</a:t>
            </a:r>
            <a:r>
              <a:rPr dirty="0" sz="1200" spc="170">
                <a:latin typeface="Times New Roman"/>
                <a:cs typeface="Times New Roman"/>
              </a:rPr>
              <a:t>  </a:t>
            </a:r>
            <a:r>
              <a:rPr dirty="0" sz="1200">
                <a:latin typeface="Times New Roman"/>
                <a:cs typeface="Times New Roman"/>
              </a:rPr>
              <a:t>chromosome</a:t>
            </a:r>
            <a:r>
              <a:rPr dirty="0" sz="1200" spc="170">
                <a:latin typeface="Times New Roman"/>
                <a:cs typeface="Times New Roman"/>
              </a:rPr>
              <a:t>  </a:t>
            </a:r>
            <a:r>
              <a:rPr dirty="0" sz="1200">
                <a:latin typeface="Times New Roman"/>
                <a:cs typeface="Times New Roman"/>
              </a:rPr>
              <a:t>(complete</a:t>
            </a:r>
            <a:r>
              <a:rPr dirty="0" sz="1200" spc="175">
                <a:latin typeface="Times New Roman"/>
                <a:cs typeface="Times New Roman"/>
              </a:rPr>
              <a:t>  </a:t>
            </a:r>
            <a:r>
              <a:rPr dirty="0" sz="1200">
                <a:latin typeface="Times New Roman"/>
                <a:cs typeface="Times New Roman"/>
              </a:rPr>
              <a:t>genome;</a:t>
            </a:r>
            <a:r>
              <a:rPr dirty="0" sz="1200" spc="170">
                <a:latin typeface="Times New Roman"/>
                <a:cs typeface="Times New Roman"/>
              </a:rPr>
              <a:t>  </a:t>
            </a:r>
            <a:r>
              <a:rPr dirty="0" sz="1200">
                <a:latin typeface="Times New Roman"/>
                <a:cs typeface="Times New Roman"/>
              </a:rPr>
              <a:t>Sequence</a:t>
            </a:r>
            <a:r>
              <a:rPr dirty="0" sz="1200" spc="170">
                <a:latin typeface="Times New Roman"/>
                <a:cs typeface="Times New Roman"/>
              </a:rPr>
              <a:t>  </a:t>
            </a:r>
            <a:r>
              <a:rPr dirty="0" sz="1200">
                <a:latin typeface="Times New Roman"/>
                <a:cs typeface="Times New Roman"/>
              </a:rPr>
              <a:t>ID:</a:t>
            </a:r>
            <a:r>
              <a:rPr dirty="0" sz="1200" spc="175">
                <a:latin typeface="Times New Roman"/>
                <a:cs typeface="Times New Roman"/>
              </a:rPr>
              <a:t>  </a:t>
            </a:r>
            <a:r>
              <a:rPr dirty="0" sz="1200" b="1">
                <a:latin typeface="Times New Roman"/>
                <a:cs typeface="Times New Roman"/>
              </a:rPr>
              <a:t>CP054015.1</a:t>
            </a:r>
            <a:r>
              <a:rPr dirty="0" sz="1200">
                <a:latin typeface="Times New Roman"/>
                <a:cs typeface="Times New Roman"/>
              </a:rPr>
              <a:t>;</a:t>
            </a:r>
            <a:r>
              <a:rPr dirty="0" sz="1200" spc="170">
                <a:latin typeface="Times New Roman"/>
                <a:cs typeface="Times New Roman"/>
              </a:rPr>
              <a:t>  </a:t>
            </a:r>
            <a:r>
              <a:rPr dirty="0" sz="1200" spc="-10">
                <a:latin typeface="Times New Roman"/>
                <a:cs typeface="Times New Roman"/>
              </a:rPr>
              <a:t>length: </a:t>
            </a:r>
            <a:r>
              <a:rPr dirty="0" sz="1200">
                <a:latin typeface="Times New Roman"/>
                <a:cs typeface="Times New Roman"/>
              </a:rPr>
              <a:t>2,258,003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bp).</a:t>
            </a:r>
            <a:r>
              <a:rPr dirty="0" sz="1200" spc="5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Number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of</a:t>
            </a:r>
            <a:r>
              <a:rPr dirty="0" sz="1200" spc="5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matches:</a:t>
            </a:r>
            <a:r>
              <a:rPr dirty="0" sz="1200" spc="5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6;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alignment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range:</a:t>
            </a:r>
            <a:r>
              <a:rPr dirty="0" sz="1200" spc="-1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818,924–820,020.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The</a:t>
            </a:r>
            <a:r>
              <a:rPr dirty="0" sz="1200" spc="-1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red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box</a:t>
            </a:r>
            <a:r>
              <a:rPr dirty="0" sz="1200" spc="-15">
                <a:latin typeface="Times New Roman"/>
                <a:cs typeface="Times New Roman"/>
              </a:rPr>
              <a:t> </a:t>
            </a:r>
            <a:r>
              <a:rPr dirty="0" sz="1200" spc="-10">
                <a:latin typeface="Times New Roman"/>
                <a:cs typeface="Times New Roman"/>
              </a:rPr>
              <a:t>indicates </a:t>
            </a:r>
            <a:r>
              <a:rPr dirty="0" sz="1200">
                <a:latin typeface="Times New Roman"/>
                <a:cs typeface="Times New Roman"/>
              </a:rPr>
              <a:t>98%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sequence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 spc="-10">
                <a:latin typeface="Times New Roman"/>
                <a:cs typeface="Times New Roman"/>
              </a:rPr>
              <a:t>similarity,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and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the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blue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box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indicates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1%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 spc="-10">
                <a:latin typeface="Times New Roman"/>
                <a:cs typeface="Times New Roman"/>
              </a:rPr>
              <a:t>gaps.</a:t>
            </a:r>
            <a:endParaRPr sz="1200">
              <a:latin typeface="Times New Roman"/>
              <a:cs typeface="Times New Roman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49475" y="988210"/>
            <a:ext cx="4170639" cy="46615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Supplemental Figure III</dc:title>
  <dcterms:created xsi:type="dcterms:W3CDTF">2026-01-28T05:40:36Z</dcterms:created>
  <dcterms:modified xsi:type="dcterms:W3CDTF">2026-01-28T05:40:36Z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2026-01-28T00:00:00Z</vt:filetime>
  </property>
  <property fmtid="{D5CDD505-2E9C-101B-9397-08002B2CF9AE}" pid="3" name="Producer">
    <vt:lpwstr>Skia/PDF m142 Google Docs Renderer</vt:lpwstr>
  </property>
  <property fmtid="{D5CDD505-2E9C-101B-9397-08002B2CF9AE}" pid="4" name="LastSaved">
    <vt:filetime>2026-01-28T00:00:00Z</vt:filetime>
  </property>
</Properties>
</file>