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772400" cy="10058400"/>
  <p:notesSz cx="7772400" cy="10058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01700" y="7408916"/>
            <a:ext cx="5968365" cy="103314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0200"/>
              </a:lnSpc>
              <a:spcBef>
                <a:spcPts val="100"/>
              </a:spcBef>
            </a:pPr>
            <a:r>
              <a:rPr dirty="0" sz="1200" b="1">
                <a:latin typeface="Times New Roman"/>
                <a:cs typeface="Times New Roman"/>
              </a:rPr>
              <a:t>Supplemental</a:t>
            </a:r>
            <a:r>
              <a:rPr dirty="0" sz="1200" spc="270" b="1">
                <a:latin typeface="Times New Roman"/>
                <a:cs typeface="Times New Roman"/>
              </a:rPr>
              <a:t> </a:t>
            </a:r>
            <a:r>
              <a:rPr dirty="0" sz="1200" b="1">
                <a:latin typeface="Times New Roman"/>
                <a:cs typeface="Times New Roman"/>
              </a:rPr>
              <a:t>Figure</a:t>
            </a:r>
            <a:r>
              <a:rPr dirty="0" sz="1200" spc="270" b="1">
                <a:latin typeface="Times New Roman"/>
                <a:cs typeface="Times New Roman"/>
              </a:rPr>
              <a:t> </a:t>
            </a:r>
            <a:r>
              <a:rPr dirty="0" sz="1200" b="1">
                <a:latin typeface="Times New Roman"/>
                <a:cs typeface="Times New Roman"/>
              </a:rPr>
              <a:t>II.</a:t>
            </a:r>
            <a:r>
              <a:rPr dirty="0" sz="1200" spc="200" b="1">
                <a:latin typeface="Times New Roman"/>
                <a:cs typeface="Times New Roman"/>
              </a:rPr>
              <a:t>  </a:t>
            </a:r>
            <a:r>
              <a:rPr dirty="0" sz="1200">
                <a:latin typeface="Times New Roman"/>
                <a:cs typeface="Times New Roman"/>
              </a:rPr>
              <a:t>BLAST</a:t>
            </a:r>
            <a:r>
              <a:rPr dirty="0" sz="1200" spc="20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analysis</a:t>
            </a:r>
            <a:r>
              <a:rPr dirty="0" sz="1200" spc="20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of</a:t>
            </a:r>
            <a:r>
              <a:rPr dirty="0" sz="1200" spc="200">
                <a:latin typeface="Times New Roman"/>
                <a:cs typeface="Times New Roman"/>
              </a:rPr>
              <a:t> </a:t>
            </a:r>
            <a:r>
              <a:rPr dirty="0" sz="1200" i="1">
                <a:latin typeface="Times New Roman"/>
                <a:cs typeface="Times New Roman"/>
              </a:rPr>
              <a:t>Candida</a:t>
            </a:r>
            <a:r>
              <a:rPr dirty="0" sz="1200" spc="200" i="1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sp.</a:t>
            </a:r>
            <a:r>
              <a:rPr dirty="0" sz="1200" spc="20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(Saccharomycetales)</a:t>
            </a:r>
            <a:r>
              <a:rPr dirty="0" sz="1200" spc="20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strain</a:t>
            </a:r>
            <a:r>
              <a:rPr dirty="0" sz="1200" spc="200">
                <a:latin typeface="Times New Roman"/>
                <a:cs typeface="Times New Roman"/>
              </a:rPr>
              <a:t> </a:t>
            </a:r>
            <a:r>
              <a:rPr dirty="0" sz="1200" spc="-20">
                <a:latin typeface="Times New Roman"/>
                <a:cs typeface="Times New Roman"/>
              </a:rPr>
              <a:t>R07. </a:t>
            </a:r>
            <a:r>
              <a:rPr dirty="0" sz="1200">
                <a:latin typeface="Times New Roman"/>
                <a:cs typeface="Times New Roman"/>
              </a:rPr>
              <a:t>Internal</a:t>
            </a:r>
            <a:r>
              <a:rPr dirty="0" sz="1200" spc="11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transcribed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spacer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1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(partial),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5.85S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ribosomal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RNA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gene,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internal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transcribed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spacer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 spc="-50">
                <a:latin typeface="Times New Roman"/>
                <a:cs typeface="Times New Roman"/>
              </a:rPr>
              <a:t>2 </a:t>
            </a:r>
            <a:r>
              <a:rPr dirty="0" sz="1200">
                <a:latin typeface="Times New Roman"/>
                <a:cs typeface="Times New Roman"/>
              </a:rPr>
              <a:t>(complete),</a:t>
            </a:r>
            <a:r>
              <a:rPr dirty="0" sz="1200" spc="26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and</a:t>
            </a:r>
            <a:r>
              <a:rPr dirty="0" sz="1200" spc="26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large</a:t>
            </a:r>
            <a:r>
              <a:rPr dirty="0" sz="1200" spc="26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subunit</a:t>
            </a:r>
            <a:r>
              <a:rPr dirty="0" sz="1200" spc="26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ribosomal</a:t>
            </a:r>
            <a:r>
              <a:rPr dirty="0" sz="1200" spc="26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RNA</a:t>
            </a:r>
            <a:r>
              <a:rPr dirty="0" sz="1200" spc="26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gene</a:t>
            </a:r>
            <a:r>
              <a:rPr dirty="0" sz="1200" spc="19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(partial)</a:t>
            </a:r>
            <a:r>
              <a:rPr dirty="0" sz="1200" spc="19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were</a:t>
            </a:r>
            <a:r>
              <a:rPr dirty="0" sz="1200" spc="19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sequenced</a:t>
            </a:r>
            <a:r>
              <a:rPr dirty="0" sz="1200" spc="19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(Sequence</a:t>
            </a:r>
            <a:r>
              <a:rPr dirty="0" sz="1200" spc="190">
                <a:latin typeface="Times New Roman"/>
                <a:cs typeface="Times New Roman"/>
              </a:rPr>
              <a:t> </a:t>
            </a:r>
            <a:r>
              <a:rPr dirty="0" sz="1200" spc="-25">
                <a:latin typeface="Times New Roman"/>
                <a:cs typeface="Times New Roman"/>
              </a:rPr>
              <a:t>ID: </a:t>
            </a:r>
            <a:r>
              <a:rPr dirty="0" sz="1200" b="1">
                <a:latin typeface="Times New Roman"/>
                <a:cs typeface="Times New Roman"/>
              </a:rPr>
              <a:t>MW408208.1</a:t>
            </a:r>
            <a:r>
              <a:rPr dirty="0" sz="1200">
                <a:latin typeface="Times New Roman"/>
                <a:cs typeface="Times New Roman"/>
              </a:rPr>
              <a:t>;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length: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552</a:t>
            </a:r>
            <a:r>
              <a:rPr dirty="0" sz="1200" spc="1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bp).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Number</a:t>
            </a:r>
            <a:r>
              <a:rPr dirty="0" sz="1200" spc="1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of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matches:</a:t>
            </a:r>
            <a:r>
              <a:rPr dirty="0" sz="1200" spc="1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1;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alignment</a:t>
            </a:r>
            <a:r>
              <a:rPr dirty="0" sz="1200" spc="1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range: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65–552.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The</a:t>
            </a:r>
            <a:r>
              <a:rPr dirty="0" sz="1200" spc="5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red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 spc="-25">
                <a:latin typeface="Times New Roman"/>
                <a:cs typeface="Times New Roman"/>
              </a:rPr>
              <a:t>box </a:t>
            </a:r>
            <a:r>
              <a:rPr dirty="0" sz="1200">
                <a:latin typeface="Times New Roman"/>
                <a:cs typeface="Times New Roman"/>
              </a:rPr>
              <a:t>indicates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99%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sequence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 spc="-10">
                <a:latin typeface="Times New Roman"/>
                <a:cs typeface="Times New Roman"/>
              </a:rPr>
              <a:t>similarity,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and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the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blue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box</a:t>
            </a:r>
            <a:r>
              <a:rPr dirty="0" sz="1200" spc="-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indicates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0%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 spc="-10">
                <a:latin typeface="Times New Roman"/>
                <a:cs typeface="Times New Roman"/>
              </a:rPr>
              <a:t>gaps</a:t>
            </a:r>
            <a:r>
              <a:rPr dirty="0" sz="1200" spc="-10" b="1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7794" y="2459476"/>
            <a:ext cx="5795110" cy="455996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Supplemental Figure II</dc:title>
  <dcterms:created xsi:type="dcterms:W3CDTF">2026-01-28T05:40:17Z</dcterms:created>
  <dcterms:modified xsi:type="dcterms:W3CDTF">2026-01-28T05:40:17Z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2026-01-28T00:00:00Z</vt:filetime>
  </property>
  <property fmtid="{D5CDD505-2E9C-101B-9397-08002B2CF9AE}" pid="3" name="Producer">
    <vt:lpwstr>Skia/PDF m142 Google Docs Renderer</vt:lpwstr>
  </property>
  <property fmtid="{D5CDD505-2E9C-101B-9397-08002B2CF9AE}" pid="4" name="LastSaved">
    <vt:filetime>2026-01-28T00:00:00Z</vt:filetime>
  </property>
</Properties>
</file>