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</p:sldIdLst>
  <p:sldSz cx="7772400" cy="10058400"/>
  <p:notesSz cx="7772400" cy="100584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88620" y="402336"/>
            <a:ext cx="699516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620" y="2313432"/>
            <a:ext cx="699516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596128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01700" y="7254991"/>
            <a:ext cx="5969000" cy="8318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10200"/>
              </a:lnSpc>
              <a:spcBef>
                <a:spcPts val="100"/>
              </a:spcBef>
            </a:pPr>
            <a:r>
              <a:rPr dirty="0" sz="1200" b="1">
                <a:latin typeface="Times New Roman"/>
                <a:cs typeface="Times New Roman"/>
              </a:rPr>
              <a:t>Supplemental</a:t>
            </a:r>
            <a:r>
              <a:rPr dirty="0" sz="1200" spc="35" b="1">
                <a:latin typeface="Times New Roman"/>
                <a:cs typeface="Times New Roman"/>
              </a:rPr>
              <a:t> </a:t>
            </a:r>
            <a:r>
              <a:rPr dirty="0" sz="1200" b="1">
                <a:latin typeface="Times New Roman"/>
                <a:cs typeface="Times New Roman"/>
              </a:rPr>
              <a:t>Figure</a:t>
            </a:r>
            <a:r>
              <a:rPr dirty="0" sz="1200" spc="40" b="1">
                <a:latin typeface="Times New Roman"/>
                <a:cs typeface="Times New Roman"/>
              </a:rPr>
              <a:t> </a:t>
            </a:r>
            <a:r>
              <a:rPr dirty="0" sz="1200" b="1">
                <a:latin typeface="Times New Roman"/>
                <a:cs typeface="Times New Roman"/>
              </a:rPr>
              <a:t>IV.</a:t>
            </a:r>
            <a:r>
              <a:rPr dirty="0" sz="1200" spc="105" b="1">
                <a:latin typeface="Times New Roman"/>
                <a:cs typeface="Times New Roman"/>
              </a:rPr>
              <a:t>  </a:t>
            </a:r>
            <a:r>
              <a:rPr dirty="0" sz="1200">
                <a:latin typeface="Times New Roman"/>
                <a:cs typeface="Times New Roman"/>
              </a:rPr>
              <a:t>BLAST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analysis</a:t>
            </a:r>
            <a:r>
              <a:rPr dirty="0" sz="1200" spc="-2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of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 i="1">
                <a:latin typeface="Times New Roman"/>
                <a:cs typeface="Times New Roman"/>
              </a:rPr>
              <a:t>Neisseria</a:t>
            </a:r>
            <a:r>
              <a:rPr dirty="0" sz="1200" spc="-30" i="1">
                <a:latin typeface="Times New Roman"/>
                <a:cs typeface="Times New Roman"/>
              </a:rPr>
              <a:t> </a:t>
            </a:r>
            <a:r>
              <a:rPr dirty="0" sz="1200" i="1">
                <a:latin typeface="Times New Roman"/>
                <a:cs typeface="Times New Roman"/>
              </a:rPr>
              <a:t>elongata</a:t>
            </a:r>
            <a:r>
              <a:rPr dirty="0" sz="1200" spc="-30" i="1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strain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14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16S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ribosomal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 spc="-25">
                <a:latin typeface="Times New Roman"/>
                <a:cs typeface="Times New Roman"/>
              </a:rPr>
              <a:t>RNA </a:t>
            </a:r>
            <a:r>
              <a:rPr dirty="0" sz="1200">
                <a:latin typeface="Times New Roman"/>
                <a:cs typeface="Times New Roman"/>
              </a:rPr>
              <a:t>gene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(partial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sequence;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Sequence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ID: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 b="1">
                <a:latin typeface="Times New Roman"/>
                <a:cs typeface="Times New Roman"/>
              </a:rPr>
              <a:t>MH999434.1</a:t>
            </a:r>
            <a:r>
              <a:rPr dirty="0" sz="1200">
                <a:latin typeface="Times New Roman"/>
                <a:cs typeface="Times New Roman"/>
              </a:rPr>
              <a:t>;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length: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1,323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bp).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Number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of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matches: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 spc="-25">
                <a:latin typeface="Times New Roman"/>
                <a:cs typeface="Times New Roman"/>
              </a:rPr>
              <a:t>1; </a:t>
            </a:r>
            <a:r>
              <a:rPr dirty="0" sz="1200">
                <a:latin typeface="Times New Roman"/>
                <a:cs typeface="Times New Roman"/>
              </a:rPr>
              <a:t>alignment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range: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71–1,260.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The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red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box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indicates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100%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sequence</a:t>
            </a:r>
            <a:r>
              <a:rPr dirty="0" sz="1200" spc="12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similarity,</a:t>
            </a:r>
            <a:r>
              <a:rPr dirty="0" sz="1200" spc="114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and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the</a:t>
            </a:r>
            <a:r>
              <a:rPr dirty="0" sz="1200" spc="5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blue</a:t>
            </a:r>
            <a:r>
              <a:rPr dirty="0" sz="1200" spc="45">
                <a:latin typeface="Times New Roman"/>
                <a:cs typeface="Times New Roman"/>
              </a:rPr>
              <a:t> </a:t>
            </a:r>
            <a:r>
              <a:rPr dirty="0" sz="1200" spc="-25">
                <a:latin typeface="Times New Roman"/>
                <a:cs typeface="Times New Roman"/>
              </a:rPr>
              <a:t>box </a:t>
            </a:r>
            <a:r>
              <a:rPr dirty="0" sz="1200">
                <a:latin typeface="Times New Roman"/>
                <a:cs typeface="Times New Roman"/>
              </a:rPr>
              <a:t>indicates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>
                <a:latin typeface="Times New Roman"/>
                <a:cs typeface="Times New Roman"/>
              </a:rPr>
              <a:t>0%</a:t>
            </a:r>
            <a:r>
              <a:rPr dirty="0" sz="1200" spc="-30">
                <a:latin typeface="Times New Roman"/>
                <a:cs typeface="Times New Roman"/>
              </a:rPr>
              <a:t> </a:t>
            </a:r>
            <a:r>
              <a:rPr dirty="0" sz="1200" spc="-10">
                <a:latin typeface="Times New Roman"/>
                <a:cs typeface="Times New Roman"/>
              </a:rPr>
              <a:t>gaps.</a:t>
            </a:r>
            <a:endParaRPr sz="1200">
              <a:latin typeface="Times New Roman"/>
              <a:cs typeface="Times New Roman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67006" y="965369"/>
            <a:ext cx="3066372" cy="570563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Supplemental Figure IV. </dc:title>
  <dcterms:created xsi:type="dcterms:W3CDTF">2026-01-28T05:40:57Z</dcterms:created>
  <dcterms:modified xsi:type="dcterms:W3CDTF">2026-01-28T05:40:57Z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2026-01-28T00:00:00Z</vt:filetime>
  </property>
  <property fmtid="{D5CDD505-2E9C-101B-9397-08002B2CF9AE}" pid="3" name="Producer">
    <vt:lpwstr>Skia/PDF m142 Google Docs Renderer</vt:lpwstr>
  </property>
  <property fmtid="{D5CDD505-2E9C-101B-9397-08002B2CF9AE}" pid="4" name="LastSaved">
    <vt:filetime>2026-01-28T00:00:00Z</vt:filetime>
  </property>
</Properties>
</file>